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1009" r:id="rId8"/>
    <p:sldId id="1509" r:id="rId9"/>
    <p:sldId id="1010" r:id="rId10"/>
    <p:sldId id="332" r:id="rId11"/>
    <p:sldId id="1547" r:id="rId12"/>
    <p:sldId id="1546" r:id="rId13"/>
    <p:sldId id="1015" r:id="rId14"/>
    <p:sldId id="1016" r:id="rId15"/>
    <p:sldId id="1548" r:id="rId16"/>
    <p:sldId id="1072" r:id="rId17"/>
    <p:sldId id="1006" r:id="rId18"/>
    <p:sldId id="15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2E379-440B-4C79-A216-D71380EE6654}" v="98" dt="2020-12-12T17:37:47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Langford" userId="d477da29-983e-4c0b-9407-3d4de08b5787" providerId="ADAL" clId="{1B12E379-440B-4C79-A216-D71380EE6654}"/>
    <pc:docChg chg="modSld">
      <pc:chgData name="John Langford" userId="d477da29-983e-4c0b-9407-3d4de08b5787" providerId="ADAL" clId="{1B12E379-440B-4C79-A216-D71380EE6654}" dt="2020-12-12T17:37:57.177" v="98" actId="1076"/>
      <pc:docMkLst>
        <pc:docMk/>
      </pc:docMkLst>
      <pc:sldChg chg="modAnim">
        <pc:chgData name="John Langford" userId="d477da29-983e-4c0b-9407-3d4de08b5787" providerId="ADAL" clId="{1B12E379-440B-4C79-A216-D71380EE6654}" dt="2020-12-12T17:34:50.101" v="11"/>
        <pc:sldMkLst>
          <pc:docMk/>
          <pc:sldMk cId="1186916429" sldId="260"/>
        </pc:sldMkLst>
      </pc:sldChg>
      <pc:sldChg chg="modSp mod modAnim">
        <pc:chgData name="John Langford" userId="d477da29-983e-4c0b-9407-3d4de08b5787" providerId="ADAL" clId="{1B12E379-440B-4C79-A216-D71380EE6654}" dt="2020-12-12T17:37:57.177" v="98" actId="1076"/>
        <pc:sldMkLst>
          <pc:docMk/>
          <pc:sldMk cId="4273975749" sldId="1548"/>
        </pc:sldMkLst>
        <pc:spChg chg="mod">
          <ac:chgData name="John Langford" userId="d477da29-983e-4c0b-9407-3d4de08b5787" providerId="ADAL" clId="{1B12E379-440B-4C79-A216-D71380EE6654}" dt="2020-12-12T17:37:57.177" v="98" actId="1076"/>
          <ac:spMkLst>
            <pc:docMk/>
            <pc:sldMk cId="4273975749" sldId="1548"/>
            <ac:spMk id="3" creationId="{F3161AEA-6DAF-4D68-8234-5A51D40AE6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D46A5-C606-46B8-B98E-9A8FF72E441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B5DD-F310-4C60-83C6-99B3A841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concrete example here, Maybe give example of policy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87877-B2E9-6746-AAA9-69ADC960E7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9FA7B-1CE9-4FD1-AE3F-E84BB7F726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87877-B2E9-6746-AAA9-69ADC960E7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1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0B81-F048-4588-87CF-26AC17A0E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BD9F9-C5DD-4511-9A94-DD5F07C76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8886E-C9F4-45F7-AA05-3A9FFBD2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D3710-C286-4208-88D0-E9AF2F95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44374-B554-4A4F-A587-CC58B504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9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84A4-2194-44E2-A307-25533221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51DC1-A6E1-4B0E-98BE-D5F4BA63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DF819-1A5A-449F-90B8-EEAA0BFE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179C1-2C87-41D5-9C99-2F7BF7D6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FBAB-D4ED-4676-966B-8C429261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85A28-4E7B-43C5-9D28-B90B52C3A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EFC2D-A038-4A21-9F2E-6B7D4FF55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9CFE-E159-4065-802D-58F1C52D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75E74-932E-443C-BCF1-4365B7FC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4D10A-DA0D-4085-B150-B1311973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0FE0-5D99-4A6A-8979-6755FAE0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B7A43-FB32-49EB-9E9F-24D86E88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EE49D-2940-459A-BDF1-3F5E5F37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0C804-1038-44F0-9C44-3B23EEEB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936A-BFC6-4547-A7E4-E3865C0E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5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5997-0732-4016-A54F-2316F5C1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E6A7F-1670-4A7F-A341-FCB04186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9A90A-1084-45DA-BADB-E9F9713A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FFEEA-106F-4671-87B5-432E5878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C5CA8-B6B1-493A-A2F4-5841689B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F1F1-7C61-4FE5-BF01-013FA0F1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1106-2632-48B8-8B29-430E896F9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6FFE7-5F21-4B7D-92C8-27BFA4361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94EAB-4A47-47F7-9462-7026ABC3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67850-3293-4EBE-B94A-735EDF03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BAC06-3150-48F2-9D77-AAD4942D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0644-03F9-4F62-90A9-9F851D9D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F7976-417A-4095-9F16-BCCE13569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6BE33-B9FE-43EA-B36C-7905958A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F7C55-6F91-4A24-854E-1F52316EB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4072F-8D31-4470-8137-BBE6F700B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D35E5-7E03-4A71-9E57-877F5C5F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98B1B-794B-441A-A1B1-E545E115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E135A-E407-4318-9600-19DA0EEB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3132-A91C-4138-A220-E3BEACF3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55A7E-B8F4-4D7C-BCB9-094F186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75854-28E0-439C-99B8-42C1E99E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FFDA7-5385-4747-BD99-EE00C071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E122E-031D-479C-89F7-08ABA0D7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6B7D0-47AD-4E34-897C-D785FA44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BB7CC-200B-4C72-88AD-D7F364BC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AE62-D5EC-4486-B4D0-EAC01EB1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4F8E-B5FB-47F2-B069-241773C24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4CC68-8593-41F3-AC2C-8093B58FA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E4E37-02B9-4248-89AF-8A7EB052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7D843-B8D9-4DBB-9503-03A78252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25FE1-AC5D-428C-881D-F9DBDE68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9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D02A-CA2D-4B51-96DC-22B15204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BB568-14D9-4DE6-94F6-343834C39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2C40C-926D-4F50-82B2-2ECF6F4B7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70432-3D22-4B7B-A580-163D254D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1ABD1-68E9-4620-83F2-7B75F33C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AE115-C499-4B00-836F-AADD4EBC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DF511-1C32-48C0-BBFD-F637B6F9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BCDBE-7074-41E3-9D12-EAFF07E1D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40C8D-F1B5-49B7-82FC-2C24EC953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5878F-40AE-48B8-B7F3-6E4FB1D541E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791A-D3CF-46CD-BFBF-9D40F1B6E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12F32-E41E-4098-A489-7B091FE81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2681-1EE2-4546-B44F-50638E4F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ka.ms/personaliz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5ADA-4DC7-416F-B888-E67AA3E4E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Causal Structure Discovery in 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E8C99-1A54-4C89-92F9-A29DBB3A9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7558"/>
            <a:ext cx="9144000" cy="1655762"/>
          </a:xfrm>
        </p:spPr>
        <p:txBody>
          <a:bodyPr/>
          <a:lstStyle/>
          <a:p>
            <a:r>
              <a:rPr lang="en-US" dirty="0"/>
              <a:t>John Langford</a:t>
            </a:r>
          </a:p>
          <a:p>
            <a:r>
              <a:rPr lang="en-US" dirty="0"/>
              <a:t>@Microsoft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4DCDA-50A1-4CB3-A759-FE674E19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7" y="3509963"/>
            <a:ext cx="1615571" cy="24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5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Content Placeholder 6">
                <a:extLst>
                  <a:ext uri="{FF2B5EF4-FFF2-40B4-BE49-F238E27FC236}">
                    <a16:creationId xmlns:a16="http://schemas.microsoft.com/office/drawing/2014/main" id="{94CE09A1-C727-41B6-80C4-7C743072513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99461" y="1709514"/>
              <a:ext cx="10419906" cy="24335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9906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2552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/>
                            <a:t>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61198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Block MDPs</a:t>
                          </a:r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 where every state can be visited with high probability,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If learning oracles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sz="2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 work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ith</a:t>
                          </a:r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 can learn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 optimal policy with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800" baseline="0">
                              <a:solidFill>
                                <a:srgbClr val="FF0000"/>
                              </a:solidFill>
                            </a:rPr>
                            <a:t>Poly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80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baseline="0" dirty="0" err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800" i="1" baseline="0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 baseline="0" dirty="0" err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 samples.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Content Placeholder 6">
                <a:extLst>
                  <a:ext uri="{FF2B5EF4-FFF2-40B4-BE49-F238E27FC236}">
                    <a16:creationId xmlns:a16="http://schemas.microsoft.com/office/drawing/2014/main" id="{94CE09A1-C727-41B6-80C4-7C743072513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99461" y="1709514"/>
              <a:ext cx="10419906" cy="24335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9906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/>
                            <a:t>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1976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" t="-25538" r="-234" b="-4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9D7D39A-0223-49AE-998B-5EF29549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926" y="0"/>
            <a:ext cx="4667693" cy="601494"/>
          </a:xfrm>
        </p:spPr>
        <p:txBody>
          <a:bodyPr>
            <a:noAutofit/>
          </a:bodyPr>
          <a:lstStyle/>
          <a:p>
            <a:r>
              <a:rPr lang="en-US"/>
              <a:t>Homer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9D0FBA-94FA-48DC-A656-6DD6CF222953}"/>
                  </a:ext>
                </a:extLst>
              </p:cNvPr>
              <p:cNvSpPr txBox="1"/>
              <p:nvPr/>
            </p:nvSpPr>
            <p:spPr>
              <a:xfrm>
                <a:off x="733647" y="4635555"/>
                <a:ext cx="11068493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2800">
                    <a:solidFill>
                      <a:schemeClr val="tx1"/>
                    </a:solidFill>
                  </a:rPr>
                  <a:t>Rich observations + deep learning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 </a:t>
                </a:r>
                <a:r>
                  <a:rPr lang="en-US" sz="2800" baseline="0">
                    <a:solidFill>
                      <a:schemeClr val="tx1"/>
                    </a:solidFill>
                  </a:rPr>
                  <a:t>Covering set of policies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2800" baseline="0">
                    <a:solidFill>
                      <a:schemeClr val="tx1"/>
                    </a:solidFill>
                  </a:rPr>
                  <a:t>Covering set of policies</a:t>
                </a:r>
                <a:r>
                  <a:rPr lang="en-US" sz="28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  efficient</a:t>
                </a:r>
                <a:r>
                  <a:rPr lang="en-US" sz="2800" baseline="0">
                    <a:solidFill>
                      <a:schemeClr val="tx1"/>
                    </a:solidFill>
                  </a:rPr>
                  <a:t>ly learn to optimize any reward function</a:t>
                </a:r>
                <a:endParaRPr lang="en-US" sz="2800">
                  <a:solidFill>
                    <a:schemeClr val="tx1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9D0FBA-94FA-48DC-A656-6DD6CF222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7" y="4635555"/>
                <a:ext cx="11068493" cy="1231106"/>
              </a:xfrm>
              <a:prstGeom prst="rect">
                <a:avLst/>
              </a:prstGeom>
              <a:blipFill>
                <a:blip r:embed="rId4"/>
                <a:stretch>
                  <a:fillRect l="-716" t="-4455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066D50-0225-4DCE-8BB5-079CFB95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D81E-B43C-D14E-AD4C-191061A08CDF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8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25"/>
    </mc:Choice>
    <mc:Fallback xmlns="">
      <p:transition spd="slow" advTm="84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3469-9D38-42C3-B740-2C311A89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05" y="0"/>
            <a:ext cx="5605790" cy="893135"/>
          </a:xfrm>
        </p:spPr>
        <p:txBody>
          <a:bodyPr/>
          <a:lstStyle/>
          <a:p>
            <a:r>
              <a:rPr lang="en-US"/>
              <a:t>Why does Homer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B43F7-880A-40D4-B669-5A27C495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285FD81E-B43C-D14E-AD4C-191061A08CDF}" type="slidenum">
              <a:rPr lang="en-US" smtClean="0"/>
              <a:pPr algn="l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6">
                <a:extLst>
                  <a:ext uri="{FF2B5EF4-FFF2-40B4-BE49-F238E27FC236}">
                    <a16:creationId xmlns:a16="http://schemas.microsoft.com/office/drawing/2014/main" id="{2B7857E6-D91E-49B1-8989-6EC7CC8D1DA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99461" y="1709514"/>
              <a:ext cx="10419906" cy="18628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9906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2552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/>
                            <a:t>Backward Kinematic Inseparability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61198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 ,</a:t>
                          </a:r>
                          <a:r>
                            <a:rPr lang="en-US" sz="2800" baseline="0" dirty="0">
                              <a:solidFill>
                                <a:srgbClr val="92D05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 are backwards KI if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2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sz="2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box>
                                <m:boxPr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sub>
                                        <m:sup/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box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box>
                                <m:boxPr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sub>
                                        <m:sup/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0" i="1" baseline="0" dirty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US" sz="28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6">
                <a:extLst>
                  <a:ext uri="{FF2B5EF4-FFF2-40B4-BE49-F238E27FC236}">
                    <a16:creationId xmlns:a16="http://schemas.microsoft.com/office/drawing/2014/main" id="{2B7857E6-D91E-49B1-8989-6EC7CC8D1DA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99461" y="1709514"/>
              <a:ext cx="10419906" cy="18628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9906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/>
                            <a:t>Backward Kinematic Inseparability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14056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" t="-35776" r="-234" b="-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6F0686F4-E905-4820-B87D-FD45EA44307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99461" y="4181395"/>
              <a:ext cx="10419906" cy="1702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9906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2552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/>
                            <a:t>Lemma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61198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800" b="0" i="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 Backwards Kinematic Inseparable then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sSub>
                                <m:sSubPr>
                                  <m:ctrlP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aseline="0" dirty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 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box>
                                <m:boxPr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baseline="0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baseline="0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sz="2800" b="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US" sz="28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6F0686F4-E905-4820-B87D-FD45EA44307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99461" y="4181395"/>
              <a:ext cx="10419906" cy="1702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9906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/>
                            <a:t>Lemma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1245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" t="-39806" r="-234" b="-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70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24"/>
    </mc:Choice>
    <mc:Fallback xmlns="">
      <p:transition spd="slow" advTm="156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1B06-E65D-4E26-A026-763E937B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440" y="0"/>
            <a:ext cx="9661989" cy="826677"/>
          </a:xfrm>
        </p:spPr>
        <p:txBody>
          <a:bodyPr/>
          <a:lstStyle/>
          <a:p>
            <a:r>
              <a:rPr lang="en-US"/>
              <a:t>What’s common in latent state decoding?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2232B-5662-49A4-96FD-199ADFA8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285FD81E-B43C-D14E-AD4C-191061A08CDF}" type="slidenum">
              <a:rPr lang="en-US" smtClean="0"/>
              <a:pPr algn="l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BF2A1-7FB7-4418-841E-2D114EFEC357}"/>
              </a:ext>
            </a:extLst>
          </p:cNvPr>
          <p:cNvSpPr txBox="1"/>
          <p:nvPr/>
        </p:nvSpPr>
        <p:spPr>
          <a:xfrm>
            <a:off x="829418" y="1613118"/>
            <a:ext cx="6935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/>
              <a:t>Repeatedly:</a:t>
            </a: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  <a:r>
              <a:rPr lang="en-US" sz="2800" b="1"/>
              <a:t>Explore</a:t>
            </a:r>
            <a:r>
              <a:rPr lang="en-US" sz="2800"/>
              <a:t>: easily explored things.</a:t>
            </a:r>
            <a:endParaRPr lang="en-US" sz="2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  <a:r>
              <a:rPr lang="en-US" sz="2800" b="1"/>
              <a:t>Abstract</a:t>
            </a:r>
            <a:r>
              <a:rPr lang="en-US" sz="2800"/>
              <a:t>: latent state space.</a:t>
            </a:r>
            <a:endParaRPr lang="en-US" sz="280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/>
              <a:t>	</a:t>
            </a:r>
            <a:r>
              <a:rPr lang="en-US" sz="2800" b="1"/>
              <a:t>Cover</a:t>
            </a:r>
            <a:r>
              <a:rPr lang="en-US" sz="2800"/>
              <a:t>: set of hard-to-reach things.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2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28"/>
    </mc:Choice>
    <mc:Fallback xmlns="">
      <p:transition spd="slow" advTm="86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FFE-6F8E-45B7-AA30-7A3469C1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17" y="-9583"/>
            <a:ext cx="10541608" cy="882886"/>
          </a:xfrm>
        </p:spPr>
        <p:txBody>
          <a:bodyPr>
            <a:noAutofit/>
          </a:bodyPr>
          <a:lstStyle/>
          <a:p>
            <a:r>
              <a:rPr lang="en-US" dirty="0"/>
              <a:t>2. Learning latent low rank MDP?[AKKS20]  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CA5335-A549-4CEC-AA8C-B17C283A350E}"/>
              </a:ext>
            </a:extLst>
          </p:cNvPr>
          <p:cNvGrpSpPr/>
          <p:nvPr/>
        </p:nvGrpSpPr>
        <p:grpSpPr>
          <a:xfrm>
            <a:off x="6465058" y="873303"/>
            <a:ext cx="5597125" cy="1785135"/>
            <a:chOff x="2843749" y="4133407"/>
            <a:chExt cx="5597125" cy="1785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735069F-A605-49DF-83A1-3FD98FEBD840}"/>
                    </a:ext>
                  </a:extLst>
                </p:cNvPr>
                <p:cNvSpPr/>
                <p:nvPr/>
              </p:nvSpPr>
              <p:spPr>
                <a:xfrm>
                  <a:off x="2843749" y="4133407"/>
                  <a:ext cx="1955701" cy="17851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735069F-A605-49DF-83A1-3FD98FEBD8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749" y="4133407"/>
                  <a:ext cx="1955701" cy="17851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EEBF34-6C48-4DBA-89C4-B9EB6DB051D5}"/>
                </a:ext>
              </a:extLst>
            </p:cNvPr>
            <p:cNvSpPr txBox="1"/>
            <p:nvPr/>
          </p:nvSpPr>
          <p:spPr>
            <a:xfrm>
              <a:off x="4906846" y="488442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EE9114E-B42A-4F8C-97E7-6BA75F466623}"/>
                    </a:ext>
                  </a:extLst>
                </p:cNvPr>
                <p:cNvSpPr/>
                <p:nvPr/>
              </p:nvSpPr>
              <p:spPr>
                <a:xfrm>
                  <a:off x="5245401" y="4133407"/>
                  <a:ext cx="1187788" cy="177593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EE9114E-B42A-4F8C-97E7-6BA75F4666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401" y="4133407"/>
                  <a:ext cx="1187788" cy="17759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4904C95-8FAB-47C4-B709-F1930C0CCFE4}"/>
                    </a:ext>
                  </a:extLst>
                </p:cNvPr>
                <p:cNvSpPr/>
                <p:nvPr/>
              </p:nvSpPr>
              <p:spPr>
                <a:xfrm>
                  <a:off x="6593497" y="4133407"/>
                  <a:ext cx="1847377" cy="95295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4904C95-8FAB-47C4-B709-F1930C0CCF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497" y="4133407"/>
                  <a:ext cx="1847377" cy="9529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6C662-E776-416D-822D-89FEA373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D81E-B43C-D14E-AD4C-191061A08CDF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337EFB17-B11E-4FBF-ADA2-D374068AB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01825"/>
                <a:ext cx="5467606" cy="54910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FLAMBE</a:t>
                </a:r>
              </a:p>
              <a:p>
                <a:pPr marL="0" indent="0">
                  <a:buNone/>
                </a:pPr>
                <a:r>
                  <a:rPr lang="en-US"/>
                  <a:t>For each horizon </a:t>
                </a:r>
                <a:r>
                  <a:rPr lang="en-US">
                    <a:solidFill>
                      <a:srgbClr val="92D050"/>
                    </a:solidFill>
                  </a:rPr>
                  <a:t>h=1</a:t>
                </a:r>
                <a:r>
                  <a:rPr lang="en-US"/>
                  <a:t> to </a:t>
                </a:r>
                <a:r>
                  <a:rPr lang="en-US">
                    <a:solidFill>
                      <a:srgbClr val="92D050"/>
                    </a:solidFill>
                  </a:rPr>
                  <a:t>H</a:t>
                </a:r>
              </a:p>
              <a:p>
                <a:pPr marL="0" indent="0"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	</a:t>
                </a:r>
                <a:r>
                  <a:rPr lang="en-US" b="1"/>
                  <a:t>Explore</a:t>
                </a:r>
                <a:r>
                  <a:rPr lang="en-US"/>
                  <a:t>: Several times, </a:t>
                </a:r>
                <a:r>
                  <a:rPr lang="en-US">
                    <a:solidFill>
                      <a:srgbClr val="FF0000"/>
                    </a:solidFill>
                  </a:rPr>
                  <a:t>for 	each covering policy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 	execute for </a:t>
                </a:r>
                <a:r>
                  <a:rPr lang="en-US">
                    <a:solidFill>
                      <a:srgbClr val="92D050"/>
                    </a:solidFill>
                  </a:rPr>
                  <a:t>h-1</a:t>
                </a:r>
                <a:r>
                  <a:rPr lang="en-US">
                    <a:solidFill>
                      <a:srgbClr val="0070C0"/>
                    </a:solidFill>
                  </a:rPr>
                  <a:t> </a:t>
                </a:r>
                <a:r>
                  <a:rPr lang="en-US"/>
                  <a:t>steps to 	observe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then act randomly 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and observe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/>
                  <a:t>.</a:t>
                </a:r>
                <a:endParaRPr lang="en-US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	</a:t>
                </a:r>
                <a:r>
                  <a:rPr lang="en-US" b="1"/>
                  <a:t>Abstract</a:t>
                </a:r>
                <a:r>
                  <a:rPr lang="en-US"/>
                  <a:t>: </a:t>
                </a:r>
                <a:r>
                  <a:rPr lang="en-US">
                    <a:solidFill>
                      <a:srgbClr val="FF0000"/>
                    </a:solidFill>
                  </a:rPr>
                  <a:t>maximize</a:t>
                </a:r>
                <a:r>
                  <a:rPr lang="en-US">
                    <a:solidFill>
                      <a:schemeClr val="bg1"/>
                    </a:solidFill>
                  </a:rPr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	</a:t>
                </a:r>
                <a:r>
                  <a:rPr lang="en-US" b="1"/>
                  <a:t>Cover</a:t>
                </a:r>
                <a:r>
                  <a:rPr lang="en-US"/>
                  <a:t>: Maximize range of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 when finding new 	covering policies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337EFB17-B11E-4FBF-ADA2-D374068AB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01825"/>
                <a:ext cx="5467606" cy="5491050"/>
              </a:xfrm>
              <a:blipFill>
                <a:blip r:embed="rId7"/>
                <a:stretch>
                  <a:fillRect l="-2230" t="-1776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Content Placeholder 6">
                <a:extLst>
                  <a:ext uri="{FF2B5EF4-FFF2-40B4-BE49-F238E27FC236}">
                    <a16:creationId xmlns:a16="http://schemas.microsoft.com/office/drawing/2014/main" id="{5BD0DAD5-C111-4887-8E39-BB1C3BB8CFD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186411" y="2699414"/>
              <a:ext cx="6016222" cy="24335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16222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44843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/>
                            <a:t>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19384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latent low rank MDPs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, if learning oracles work, exploration succeeds after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800" baseline="0" dirty="0">
                              <a:solidFill>
                                <a:srgbClr val="FF0000"/>
                              </a:solidFill>
                            </a:rPr>
                            <a:t>Poly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80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 baseline="0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 baseline="0" dirty="0" err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samples.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Content Placeholder 6">
                <a:extLst>
                  <a:ext uri="{FF2B5EF4-FFF2-40B4-BE49-F238E27FC236}">
                    <a16:creationId xmlns:a16="http://schemas.microsoft.com/office/drawing/2014/main" id="{5BD0DAD5-C111-4887-8E39-BB1C3BB8CFD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186411" y="2699414"/>
              <a:ext cx="6016222" cy="24335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16222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/>
                            <a:t>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1976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" t="-25153" r="-405" b="-85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093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002"/>
    </mc:Choice>
    <mc:Fallback xmlns="">
      <p:transition spd="slow" advTm="206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E733-5A3E-4C09-A5B9-ADEA5ABB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323" y="0"/>
            <a:ext cx="9808445" cy="984738"/>
          </a:xfrm>
        </p:spPr>
        <p:txBody>
          <a:bodyPr>
            <a:normAutofit fontScale="90000"/>
          </a:bodyPr>
          <a:lstStyle/>
          <a:p>
            <a:r>
              <a:rPr lang="en-US" dirty="0"/>
              <a:t>3. Learning linear dynamics? [MFSMSKR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0D2B5A-23E5-422A-A35D-22BD977703BB}"/>
                  </a:ext>
                </a:extLst>
              </p:cNvPr>
              <p:cNvSpPr txBox="1"/>
              <p:nvPr/>
            </p:nvSpPr>
            <p:spPr>
              <a:xfrm>
                <a:off x="7865313" y="989621"/>
                <a:ext cx="408137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’=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𝐴𝑠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4000" dirty="0">
                  <a:solidFill>
                    <a:srgbClr val="92D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0D2B5A-23E5-422A-A35D-22BD9777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313" y="989621"/>
                <a:ext cx="408137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C9413-5EC6-428A-BEFF-A5FA4301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D81E-B43C-D14E-AD4C-191061A08CDF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6">
                <a:extLst>
                  <a:ext uri="{FF2B5EF4-FFF2-40B4-BE49-F238E27FC236}">
                    <a16:creationId xmlns:a16="http://schemas.microsoft.com/office/drawing/2014/main" id="{62B5730A-3340-4F2F-8D35-CAB728DF469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184197" y="2261398"/>
              <a:ext cx="6016222" cy="2860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16222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44843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19384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 Rich observation linear dynamics MDPs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, if learning oracles work, exploration succeeds after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800" baseline="0" dirty="0">
                              <a:solidFill>
                                <a:srgbClr val="FF0000"/>
                              </a:solidFill>
                            </a:rPr>
                            <a:t>Poly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 baseline="0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80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 baseline="0" dirty="0" err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baseline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 samples.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6">
                <a:extLst>
                  <a:ext uri="{FF2B5EF4-FFF2-40B4-BE49-F238E27FC236}">
                    <a16:creationId xmlns:a16="http://schemas.microsoft.com/office/drawing/2014/main" id="{62B5730A-3340-4F2F-8D35-CAB728DF469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184197" y="2261398"/>
              <a:ext cx="6016222" cy="2860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16222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24030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" t="-20707" r="-405" b="-7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83A940F-C693-46A6-BC90-7F39A4DE9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01825"/>
                <a:ext cx="5858598" cy="54910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RichID-CE (start)</a:t>
                </a:r>
              </a:p>
              <a:p>
                <a:pPr marL="0" indent="0"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	</a:t>
                </a:r>
                <a:r>
                  <a:rPr lang="en-US" b="1"/>
                  <a:t>Explore</a:t>
                </a:r>
                <a:r>
                  <a:rPr lang="en-US"/>
                  <a:t>: </a:t>
                </a:r>
              </a:p>
              <a:p>
                <a:pPr marL="0" indent="0">
                  <a:buNone/>
                </a:pPr>
                <a:r>
                  <a:rPr lang="en-US"/>
                  <a:t>	Many times, act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times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to observe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	</a:t>
                </a:r>
                <a:r>
                  <a:rPr lang="en-US" b="1"/>
                  <a:t>Abstract</a:t>
                </a:r>
                <a:r>
                  <a:rPr lang="en-US"/>
                  <a:t>: find</a:t>
                </a:r>
              </a:p>
              <a:p>
                <a:pPr marL="0" indent="0">
                  <a:buNone/>
                </a:pPr>
                <a:r>
                  <a:rPr lang="en-US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b="0" i="0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lim>
                    </m:limLow>
                    <m:r>
                      <a:rPr lang="en-US" b="0" i="0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sSup>
                      <m:sSup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           </a:t>
                </a:r>
                <a:r>
                  <a:rPr lang="en-US" err="1"/>
                  <a:t>SystemID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/>
                  <a:t>…</a:t>
                </a:r>
              </a:p>
              <a:p>
                <a:pPr marL="0" indent="0">
                  <a:buNone/>
                </a:pPr>
                <a:r>
                  <a:rPr lang="en-US"/>
                  <a:t>	Improve optimal policy decoder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83A940F-C693-46A6-BC90-7F39A4DE9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01825"/>
                <a:ext cx="5858598" cy="5491050"/>
              </a:xfrm>
              <a:blipFill>
                <a:blip r:embed="rId5"/>
                <a:stretch>
                  <a:fillRect l="-2081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C9BCC05-7FA0-4443-998D-1D8FB51D6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661" y="800108"/>
            <a:ext cx="2214958" cy="1416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6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225"/>
    </mc:Choice>
    <mc:Fallback xmlns="">
      <p:transition spd="slow" advTm="347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C805-3889-4A86-83C5-0420C49A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1AEA-6DAF-4D68-8234-5A51D40AE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76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Offline is for Off-policy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Off-Policy + many steps needs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States need Minimal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Minimal States requires Latent State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Latent State Discovery works via State-defining prediction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TBD…</a:t>
            </a:r>
          </a:p>
        </p:txBody>
      </p:sp>
    </p:spTree>
    <p:extLst>
      <p:ext uri="{BB962C8B-B14F-4D97-AF65-F5344CB8AC3E}">
        <p14:creationId xmlns:p14="http://schemas.microsoft.com/office/powerpoint/2010/main" val="42739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159A-CDC8-4B15-AD15-1157784A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450" y="0"/>
            <a:ext cx="5295900" cy="824753"/>
          </a:xfrm>
        </p:spPr>
        <p:txBody>
          <a:bodyPr>
            <a:noAutofit/>
          </a:bodyPr>
          <a:lstStyle/>
          <a:p>
            <a:r>
              <a:rPr lang="en-US" dirty="0"/>
              <a:t>Importance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4BE2-18DC-427B-8DDC-F0AFA69DF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824752"/>
            <a:ext cx="11331388" cy="6033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D. G. Horvitz &amp; D. J. Thompson, A Generalization of Sampling Without Replacement from a Finite Universe, Journal of the American Statistical </a:t>
            </a:r>
            <a:r>
              <a:rPr lang="en-US" dirty="0" err="1"/>
              <a:t>AssociationVolume</a:t>
            </a:r>
            <a:r>
              <a:rPr lang="en-US" dirty="0"/>
              <a:t> 47, 1952 - Issue 260.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ACFS95 Peter Auer, </a:t>
            </a:r>
            <a:r>
              <a:rPr lang="en-US" dirty="0" err="1"/>
              <a:t>Nicolò</a:t>
            </a:r>
            <a:r>
              <a:rPr lang="en-US" dirty="0"/>
              <a:t> </a:t>
            </a:r>
            <a:r>
              <a:rPr lang="en-US" dirty="0" err="1"/>
              <a:t>Cesa</a:t>
            </a:r>
            <a:r>
              <a:rPr lang="en-US" dirty="0"/>
              <a:t>-Bianchi, Yoav Freund, Robert E. Schapire: Gambling in a Rigged Casino: The Adversarial Multi-Arm Bandit Problem. FOCS 1995: 322-331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Double Robust: Miroslav </a:t>
            </a:r>
            <a:r>
              <a:rPr lang="en-US" dirty="0" err="1"/>
              <a:t>Dudík</a:t>
            </a:r>
            <a:r>
              <a:rPr lang="en-US" dirty="0"/>
              <a:t>, John Langford, Lihong Li:      Doubly Robust Policy Evaluation and Learning. ICML 2011: 1097-1104.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73BBF-212C-47EF-A8FC-EFB807FE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D81E-B43C-D14E-AD4C-191061A08C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D574-A576-4728-A63F-5B11C1B4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0"/>
            <a:ext cx="8483855" cy="704850"/>
          </a:xfrm>
        </p:spPr>
        <p:txBody>
          <a:bodyPr>
            <a:normAutofit/>
          </a:bodyPr>
          <a:lstStyle/>
          <a:p>
            <a:r>
              <a:rPr lang="en-US" dirty="0"/>
              <a:t>Bibliography, things that don’t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C86D-D0ED-4B4C-B7B3-BBA0802B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0822"/>
            <a:ext cx="12192000" cy="5816356"/>
          </a:xfrm>
        </p:spPr>
        <p:txBody>
          <a:bodyPr>
            <a:no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2400" dirty="0"/>
              <a:t>GDG03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/>
              <a:t>Givan</a:t>
            </a:r>
            <a:r>
              <a:rPr lang="en-US" sz="2400" dirty="0"/>
              <a:t>, Dean, and Greig.  Equivalence notions and model minimization in </a:t>
            </a:r>
            <a:r>
              <a:rPr lang="en-US" sz="2400" dirty="0" err="1"/>
              <a:t>markov</a:t>
            </a:r>
            <a:r>
              <a:rPr lang="en-US" sz="2400" dirty="0"/>
              <a:t> decision processes. Artificial Intelligence, 2003.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/>
              <a:t>LWL06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Li, Walsh, Littman. Towards a unified theory of state abstraction for MDPs. ISAIM 2006.</a:t>
            </a:r>
            <a:endParaRPr lang="en-US" sz="2400" i="0" dirty="0">
              <a:effectLst/>
              <a:latin typeface="Open Sans"/>
            </a:endParaRPr>
          </a:p>
          <a:p>
            <a:pPr marL="0" indent="0" algn="l">
              <a:lnSpc>
                <a:spcPct val="170000"/>
              </a:lnSpc>
              <a:buNone/>
            </a:pPr>
            <a:r>
              <a:rPr lang="en-US" sz="2400" i="0" dirty="0">
                <a:effectLst/>
                <a:latin typeface="Open Sans"/>
              </a:rPr>
              <a:t>PAED17</a:t>
            </a:r>
            <a:r>
              <a:rPr lang="en-US" sz="240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400" i="0" dirty="0">
                <a:effectLst/>
                <a:latin typeface="Open Sans"/>
              </a:rPr>
              <a:t>Pathak, Agrawal, </a:t>
            </a:r>
            <a:r>
              <a:rPr lang="en-US" sz="2400" i="0" dirty="0" err="1">
                <a:effectLst/>
                <a:latin typeface="Open Sans"/>
              </a:rPr>
              <a:t>Efros</a:t>
            </a:r>
            <a:r>
              <a:rPr lang="en-US" sz="2400" i="0" dirty="0">
                <a:effectLst/>
                <a:latin typeface="Open Sans"/>
              </a:rPr>
              <a:t>, Darrell. Curiosity-driven exploration </a:t>
            </a:r>
            <a:r>
              <a:rPr lang="en-US" sz="2400" i="0" dirty="0" err="1">
                <a:effectLst/>
                <a:latin typeface="Open Sans"/>
              </a:rPr>
              <a:t>byself</a:t>
            </a:r>
            <a:r>
              <a:rPr lang="en-US" sz="2400" i="0" dirty="0">
                <a:effectLst/>
                <a:latin typeface="Open Sans"/>
              </a:rPr>
              <a:t>-supervised prediction. ICML 2017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400" i="0" dirty="0">
                <a:effectLst/>
                <a:latin typeface="Open Sans"/>
              </a:rPr>
              <a:t>THFSCDSDA17</a:t>
            </a:r>
            <a:r>
              <a:rPr lang="en-US" sz="240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400" i="0" dirty="0">
                <a:effectLst/>
                <a:latin typeface="Open Sans"/>
              </a:rPr>
              <a:t>Tang, </a:t>
            </a:r>
            <a:r>
              <a:rPr lang="en-US" sz="2400" dirty="0" err="1">
                <a:latin typeface="Open Sans"/>
              </a:rPr>
              <a:t>H</a:t>
            </a:r>
            <a:r>
              <a:rPr lang="en-US" sz="2400" i="0" dirty="0" err="1">
                <a:effectLst/>
                <a:latin typeface="Open Sans"/>
              </a:rPr>
              <a:t>outhooft</a:t>
            </a:r>
            <a:r>
              <a:rPr lang="en-US" sz="2400" i="0" dirty="0">
                <a:effectLst/>
                <a:latin typeface="Open Sans"/>
              </a:rPr>
              <a:t>, Foote, </a:t>
            </a:r>
            <a:r>
              <a:rPr lang="en-US" sz="2400" i="0" dirty="0" err="1">
                <a:effectLst/>
                <a:latin typeface="Open Sans"/>
              </a:rPr>
              <a:t>Stooke</a:t>
            </a:r>
            <a:r>
              <a:rPr lang="en-US" sz="2400" i="0" dirty="0">
                <a:effectLst/>
                <a:latin typeface="Open Sans"/>
              </a:rPr>
              <a:t>, Chen, Duan, Schulman, </a:t>
            </a:r>
            <a:r>
              <a:rPr lang="en-US" sz="2400" i="0" dirty="0" err="1">
                <a:effectLst/>
                <a:latin typeface="Open Sans"/>
              </a:rPr>
              <a:t>DeTurck</a:t>
            </a:r>
            <a:r>
              <a:rPr lang="en-US" sz="2400" i="0" dirty="0">
                <a:effectLst/>
                <a:latin typeface="Open Sans"/>
              </a:rPr>
              <a:t>, </a:t>
            </a:r>
            <a:r>
              <a:rPr lang="en-US" sz="2400" i="0" dirty="0" err="1">
                <a:effectLst/>
                <a:latin typeface="Open Sans"/>
              </a:rPr>
              <a:t>Abbeel</a:t>
            </a:r>
            <a:r>
              <a:rPr lang="en-US" sz="2400" i="0" dirty="0">
                <a:effectLst/>
                <a:latin typeface="Open Sans"/>
              </a:rPr>
              <a:t>.  #Exploration: A study of count-based exploration for deep reinforcement learning. </a:t>
            </a:r>
            <a:r>
              <a:rPr lang="en-US" sz="2400" i="0" dirty="0" err="1">
                <a:effectLst/>
                <a:latin typeface="Open Sans"/>
              </a:rPr>
              <a:t>NeurIPS</a:t>
            </a:r>
            <a:r>
              <a:rPr lang="en-US" sz="2400" i="0" dirty="0">
                <a:effectLst/>
                <a:latin typeface="Open Sans"/>
              </a:rPr>
              <a:t> 2017.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EC52A-AA8F-4177-ADAB-4BE09216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D81E-B43C-D14E-AD4C-191061A08C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3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D574-A576-4728-A63F-5B11C1B4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017" y="0"/>
            <a:ext cx="7044450" cy="842682"/>
          </a:xfrm>
        </p:spPr>
        <p:txBody>
          <a:bodyPr>
            <a:noAutofit/>
          </a:bodyPr>
          <a:lstStyle/>
          <a:p>
            <a:r>
              <a:rPr lang="en-US" dirty="0"/>
              <a:t>Bibliography, Latent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C86D-D0ED-4B4C-B7B3-BBA0802B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1644"/>
            <a:ext cx="12192000" cy="4882501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5100" dirty="0"/>
              <a:t>MHKL20</a:t>
            </a:r>
            <a:r>
              <a:rPr lang="en-US" sz="5100" dirty="0">
                <a:solidFill>
                  <a:schemeClr val="bg1"/>
                </a:solidFill>
              </a:rPr>
              <a:t> </a:t>
            </a:r>
            <a:r>
              <a:rPr lang="en-US" sz="5100" dirty="0"/>
              <a:t>Misra, Henaff, Krishnamurthy, Langford. Kinematic State Abstraction </a:t>
            </a:r>
            <a:r>
              <a:rPr lang="en-US" sz="5100" i="0" dirty="0">
                <a:effectLst/>
                <a:latin typeface="Open Sans"/>
              </a:rPr>
              <a:t>and Provably Efficient Rich-Observation Reinforcement Learning, ICML 2020.</a:t>
            </a:r>
            <a:endParaRPr lang="en-US" sz="5100" dirty="0"/>
          </a:p>
          <a:p>
            <a:pPr marL="0" indent="0" algn="l">
              <a:lnSpc>
                <a:spcPct val="170000"/>
              </a:lnSpc>
              <a:buNone/>
            </a:pPr>
            <a:r>
              <a:rPr lang="en-US" sz="5100" dirty="0"/>
              <a:t>AKKS20</a:t>
            </a:r>
            <a:r>
              <a:rPr lang="en-US" sz="5100" dirty="0">
                <a:solidFill>
                  <a:schemeClr val="bg1"/>
                </a:solidFill>
              </a:rPr>
              <a:t> </a:t>
            </a:r>
            <a:r>
              <a:rPr lang="en-US" sz="5100" dirty="0"/>
              <a:t>Agarwal, Kakade, Krishnamurthy, Sun. FLAMBE: Structural Complexity </a:t>
            </a:r>
            <a:r>
              <a:rPr lang="en-US" sz="5100" i="0" dirty="0">
                <a:effectLst/>
                <a:latin typeface="Open Sans"/>
              </a:rPr>
              <a:t>and Representation Learning of Low Rank MDPs </a:t>
            </a:r>
            <a:r>
              <a:rPr lang="en-US" sz="5100" i="0" dirty="0" err="1">
                <a:effectLst/>
                <a:latin typeface="Open Sans"/>
              </a:rPr>
              <a:t>NeurIPS</a:t>
            </a:r>
            <a:r>
              <a:rPr lang="en-US" sz="5100" i="0" dirty="0">
                <a:effectLst/>
                <a:latin typeface="Open Sans"/>
              </a:rPr>
              <a:t> 2020.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5100" i="0" dirty="0">
                <a:effectLst/>
                <a:latin typeface="Open Sans"/>
              </a:rPr>
              <a:t>MFSMSKRL20 Mhammedi, Foster, Simchowitz, Misra, Sun, Krishnamurthy, Rakhlin, Langford, Learning the Linear Quadratic Regulator from Nonlinear Observations, </a:t>
            </a:r>
            <a:r>
              <a:rPr lang="en-US" sz="5100" i="0" dirty="0" err="1">
                <a:effectLst/>
                <a:latin typeface="Open Sans"/>
              </a:rPr>
              <a:t>NeurIPS</a:t>
            </a:r>
            <a:r>
              <a:rPr lang="en-US" sz="5100" i="0" dirty="0">
                <a:effectLst/>
                <a:latin typeface="Open Sans"/>
              </a:rPr>
              <a:t> 2020.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EC52A-AA8F-4177-ADAB-4BE09216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D81E-B43C-D14E-AD4C-191061A08C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F449AE10-1FC1-4D7E-9EC1-4ED6DFC650D1}"/>
              </a:ext>
            </a:extLst>
          </p:cNvPr>
          <p:cNvGrpSpPr/>
          <p:nvPr/>
        </p:nvGrpSpPr>
        <p:grpSpPr>
          <a:xfrm>
            <a:off x="9025259" y="2406012"/>
            <a:ext cx="1758097" cy="1174812"/>
            <a:chOff x="6096000" y="2606605"/>
            <a:chExt cx="1802678" cy="1204603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4ABC63A-4A76-4C82-BA5E-BFD6FFA33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914" y="3242338"/>
              <a:ext cx="390684" cy="392535"/>
            </a:xfrm>
            <a:custGeom>
              <a:avLst/>
              <a:gdLst>
                <a:gd name="T0" fmla="*/ 27 w 132"/>
                <a:gd name="T1" fmla="*/ 32 h 132"/>
                <a:gd name="T2" fmla="*/ 27 w 132"/>
                <a:gd name="T3" fmla="*/ 40 h 132"/>
                <a:gd name="T4" fmla="*/ 17 w 132"/>
                <a:gd name="T5" fmla="*/ 50 h 132"/>
                <a:gd name="T6" fmla="*/ 1 w 132"/>
                <a:gd name="T7" fmla="*/ 53 h 132"/>
                <a:gd name="T8" fmla="*/ 3 w 132"/>
                <a:gd name="T9" fmla="*/ 67 h 132"/>
                <a:gd name="T10" fmla="*/ 20 w 132"/>
                <a:gd name="T11" fmla="*/ 75 h 132"/>
                <a:gd name="T12" fmla="*/ 20 w 132"/>
                <a:gd name="T13" fmla="*/ 89 h 132"/>
                <a:gd name="T14" fmla="*/ 11 w 132"/>
                <a:gd name="T15" fmla="*/ 102 h 132"/>
                <a:gd name="T16" fmla="*/ 22 w 132"/>
                <a:gd name="T17" fmla="*/ 111 h 132"/>
                <a:gd name="T18" fmla="*/ 40 w 132"/>
                <a:gd name="T19" fmla="*/ 104 h 132"/>
                <a:gd name="T20" fmla="*/ 49 w 132"/>
                <a:gd name="T21" fmla="*/ 114 h 132"/>
                <a:gd name="T22" fmla="*/ 52 w 132"/>
                <a:gd name="T23" fmla="*/ 131 h 132"/>
                <a:gd name="T24" fmla="*/ 67 w 132"/>
                <a:gd name="T25" fmla="*/ 129 h 132"/>
                <a:gd name="T26" fmla="*/ 75 w 132"/>
                <a:gd name="T27" fmla="*/ 111 h 132"/>
                <a:gd name="T28" fmla="*/ 81 w 132"/>
                <a:gd name="T29" fmla="*/ 110 h 132"/>
                <a:gd name="T30" fmla="*/ 88 w 132"/>
                <a:gd name="T31" fmla="*/ 112 h 132"/>
                <a:gd name="T32" fmla="*/ 102 w 132"/>
                <a:gd name="T33" fmla="*/ 121 h 132"/>
                <a:gd name="T34" fmla="*/ 111 w 132"/>
                <a:gd name="T35" fmla="*/ 110 h 132"/>
                <a:gd name="T36" fmla="*/ 104 w 132"/>
                <a:gd name="T37" fmla="*/ 92 h 132"/>
                <a:gd name="T38" fmla="*/ 107 w 132"/>
                <a:gd name="T39" fmla="*/ 86 h 132"/>
                <a:gd name="T40" fmla="*/ 114 w 132"/>
                <a:gd name="T41" fmla="*/ 82 h 132"/>
                <a:gd name="T42" fmla="*/ 130 w 132"/>
                <a:gd name="T43" fmla="*/ 79 h 132"/>
                <a:gd name="T44" fmla="*/ 128 w 132"/>
                <a:gd name="T45" fmla="*/ 65 h 132"/>
                <a:gd name="T46" fmla="*/ 111 w 132"/>
                <a:gd name="T47" fmla="*/ 57 h 132"/>
                <a:gd name="T48" fmla="*/ 110 w 132"/>
                <a:gd name="T49" fmla="*/ 51 h 132"/>
                <a:gd name="T50" fmla="*/ 112 w 132"/>
                <a:gd name="T51" fmla="*/ 43 h 132"/>
                <a:gd name="T52" fmla="*/ 121 w 132"/>
                <a:gd name="T53" fmla="*/ 30 h 132"/>
                <a:gd name="T54" fmla="*/ 109 w 132"/>
                <a:gd name="T55" fmla="*/ 21 h 132"/>
                <a:gd name="T56" fmla="*/ 91 w 132"/>
                <a:gd name="T57" fmla="*/ 27 h 132"/>
                <a:gd name="T58" fmla="*/ 86 w 132"/>
                <a:gd name="T59" fmla="*/ 25 h 132"/>
                <a:gd name="T60" fmla="*/ 82 w 132"/>
                <a:gd name="T61" fmla="*/ 18 h 132"/>
                <a:gd name="T62" fmla="*/ 79 w 132"/>
                <a:gd name="T63" fmla="*/ 1 h 132"/>
                <a:gd name="T64" fmla="*/ 65 w 132"/>
                <a:gd name="T65" fmla="*/ 3 h 132"/>
                <a:gd name="T66" fmla="*/ 57 w 132"/>
                <a:gd name="T67" fmla="*/ 21 h 132"/>
                <a:gd name="T68" fmla="*/ 51 w 132"/>
                <a:gd name="T69" fmla="*/ 22 h 132"/>
                <a:gd name="T70" fmla="*/ 43 w 132"/>
                <a:gd name="T71" fmla="*/ 20 h 132"/>
                <a:gd name="T72" fmla="*/ 29 w 132"/>
                <a:gd name="T73" fmla="*/ 11 h 132"/>
                <a:gd name="T74" fmla="*/ 21 w 132"/>
                <a:gd name="T75" fmla="*/ 22 h 132"/>
                <a:gd name="T76" fmla="*/ 80 w 132"/>
                <a:gd name="T77" fmla="*/ 85 h 132"/>
                <a:gd name="T78" fmla="*/ 51 w 132"/>
                <a:gd name="T79" fmla="*/ 4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32">
                  <a:moveTo>
                    <a:pt x="21" y="2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9" y="36"/>
                    <a:pt x="29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2"/>
                    <a:pt x="25" y="44"/>
                    <a:pt x="24" y="46"/>
                  </a:cubicBezTo>
                  <a:cubicBezTo>
                    <a:pt x="23" y="48"/>
                    <a:pt x="21" y="50"/>
                    <a:pt x="17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" y="49"/>
                    <a:pt x="1" y="51"/>
                    <a:pt x="1" y="5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8" y="70"/>
                    <a:pt x="20" y="72"/>
                    <a:pt x="20" y="75"/>
                  </a:cubicBezTo>
                  <a:cubicBezTo>
                    <a:pt x="21" y="77"/>
                    <a:pt x="21" y="79"/>
                    <a:pt x="22" y="82"/>
                  </a:cubicBezTo>
                  <a:cubicBezTo>
                    <a:pt x="23" y="84"/>
                    <a:pt x="23" y="86"/>
                    <a:pt x="20" y="8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0" y="98"/>
                    <a:pt x="10" y="101"/>
                    <a:pt x="11" y="10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1"/>
                    <a:pt x="20" y="112"/>
                    <a:pt x="22" y="111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6" y="102"/>
                    <a:pt x="38" y="103"/>
                    <a:pt x="40" y="104"/>
                  </a:cubicBezTo>
                  <a:cubicBezTo>
                    <a:pt x="42" y="106"/>
                    <a:pt x="44" y="107"/>
                    <a:pt x="45" y="108"/>
                  </a:cubicBezTo>
                  <a:cubicBezTo>
                    <a:pt x="48" y="108"/>
                    <a:pt x="49" y="110"/>
                    <a:pt x="49" y="114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9" y="129"/>
                    <a:pt x="51" y="130"/>
                    <a:pt x="52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4" y="132"/>
                    <a:pt x="66" y="131"/>
                    <a:pt x="67" y="129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70" y="113"/>
                    <a:pt x="72" y="112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7" y="111"/>
                    <a:pt x="79" y="110"/>
                    <a:pt x="81" y="110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3" y="109"/>
                    <a:pt x="85" y="109"/>
                    <a:pt x="88" y="112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8" y="122"/>
                    <a:pt x="101" y="122"/>
                    <a:pt x="102" y="121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4"/>
                    <a:pt x="112" y="112"/>
                    <a:pt x="111" y="11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96"/>
                    <a:pt x="103" y="94"/>
                    <a:pt x="104" y="92"/>
                  </a:cubicBezTo>
                  <a:cubicBezTo>
                    <a:pt x="104" y="92"/>
                    <a:pt x="104" y="91"/>
                    <a:pt x="104" y="91"/>
                  </a:cubicBezTo>
                  <a:cubicBezTo>
                    <a:pt x="105" y="90"/>
                    <a:pt x="106" y="88"/>
                    <a:pt x="107" y="86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8" y="84"/>
                    <a:pt x="110" y="82"/>
                    <a:pt x="114" y="82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8" y="83"/>
                    <a:pt x="130" y="81"/>
                    <a:pt x="130" y="7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2" y="68"/>
                    <a:pt x="131" y="66"/>
                    <a:pt x="128" y="65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3" y="61"/>
                    <a:pt x="112" y="59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5"/>
                    <a:pt x="110" y="53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49"/>
                    <a:pt x="109" y="46"/>
                    <a:pt x="112" y="43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2" y="34"/>
                    <a:pt x="122" y="31"/>
                    <a:pt x="121" y="30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1"/>
                    <a:pt x="112" y="20"/>
                    <a:pt x="109" y="21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6" y="30"/>
                    <a:pt x="93" y="29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0" y="26"/>
                    <a:pt x="88" y="25"/>
                    <a:pt x="86" y="25"/>
                  </a:cubicBezTo>
                  <a:cubicBezTo>
                    <a:pt x="86" y="25"/>
                    <a:pt x="86" y="24"/>
                    <a:pt x="86" y="24"/>
                  </a:cubicBezTo>
                  <a:cubicBezTo>
                    <a:pt x="84" y="23"/>
                    <a:pt x="82" y="22"/>
                    <a:pt x="82" y="18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3"/>
                    <a:pt x="80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6" y="1"/>
                    <a:pt x="65" y="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9"/>
                    <a:pt x="59" y="20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5" y="21"/>
                    <a:pt x="53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8" y="23"/>
                    <a:pt x="46" y="23"/>
                    <a:pt x="43" y="2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0"/>
                    <a:pt x="31" y="10"/>
                    <a:pt x="29" y="11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0" y="20"/>
                    <a:pt x="21" y="22"/>
                  </a:cubicBezTo>
                  <a:close/>
                  <a:moveTo>
                    <a:pt x="85" y="51"/>
                  </a:moveTo>
                  <a:cubicBezTo>
                    <a:pt x="93" y="62"/>
                    <a:pt x="91" y="77"/>
                    <a:pt x="80" y="85"/>
                  </a:cubicBezTo>
                  <a:cubicBezTo>
                    <a:pt x="70" y="93"/>
                    <a:pt x="55" y="91"/>
                    <a:pt x="47" y="81"/>
                  </a:cubicBezTo>
                  <a:cubicBezTo>
                    <a:pt x="38" y="70"/>
                    <a:pt x="40" y="55"/>
                    <a:pt x="51" y="47"/>
                  </a:cubicBezTo>
                  <a:cubicBezTo>
                    <a:pt x="62" y="39"/>
                    <a:pt x="77" y="41"/>
                    <a:pt x="85" y="51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C78DF53-6D7E-4D5F-8186-9457D88BD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0" y="3201603"/>
              <a:ext cx="606320" cy="609605"/>
            </a:xfrm>
            <a:custGeom>
              <a:avLst/>
              <a:gdLst>
                <a:gd name="T0" fmla="*/ 136 w 138"/>
                <a:gd name="T1" fmla="*/ 83 h 139"/>
                <a:gd name="T2" fmla="*/ 126 w 138"/>
                <a:gd name="T3" fmla="*/ 72 h 139"/>
                <a:gd name="T4" fmla="*/ 136 w 138"/>
                <a:gd name="T5" fmla="*/ 61 h 139"/>
                <a:gd name="T6" fmla="*/ 127 w 138"/>
                <a:gd name="T7" fmla="*/ 53 h 139"/>
                <a:gd name="T8" fmla="*/ 124 w 138"/>
                <a:gd name="T9" fmla="*/ 44 h 139"/>
                <a:gd name="T10" fmla="*/ 126 w 138"/>
                <a:gd name="T11" fmla="*/ 32 h 139"/>
                <a:gd name="T12" fmla="*/ 111 w 138"/>
                <a:gd name="T13" fmla="*/ 31 h 139"/>
                <a:gd name="T14" fmla="*/ 111 w 138"/>
                <a:gd name="T15" fmla="*/ 16 h 139"/>
                <a:gd name="T16" fmla="*/ 98 w 138"/>
                <a:gd name="T17" fmla="*/ 17 h 139"/>
                <a:gd name="T18" fmla="*/ 90 w 138"/>
                <a:gd name="T19" fmla="*/ 13 h 139"/>
                <a:gd name="T20" fmla="*/ 82 w 138"/>
                <a:gd name="T21" fmla="*/ 3 h 139"/>
                <a:gd name="T22" fmla="*/ 72 w 138"/>
                <a:gd name="T23" fmla="*/ 13 h 139"/>
                <a:gd name="T24" fmla="*/ 61 w 138"/>
                <a:gd name="T25" fmla="*/ 2 h 139"/>
                <a:gd name="T26" fmla="*/ 52 w 138"/>
                <a:gd name="T27" fmla="*/ 11 h 139"/>
                <a:gd name="T28" fmla="*/ 44 w 138"/>
                <a:gd name="T29" fmla="*/ 15 h 139"/>
                <a:gd name="T30" fmla="*/ 31 w 138"/>
                <a:gd name="T31" fmla="*/ 13 h 139"/>
                <a:gd name="T32" fmla="*/ 31 w 138"/>
                <a:gd name="T33" fmla="*/ 27 h 139"/>
                <a:gd name="T34" fmla="*/ 15 w 138"/>
                <a:gd name="T35" fmla="*/ 28 h 139"/>
                <a:gd name="T36" fmla="*/ 16 w 138"/>
                <a:gd name="T37" fmla="*/ 40 h 139"/>
                <a:gd name="T38" fmla="*/ 12 w 138"/>
                <a:gd name="T39" fmla="*/ 49 h 139"/>
                <a:gd name="T40" fmla="*/ 2 w 138"/>
                <a:gd name="T41" fmla="*/ 56 h 139"/>
                <a:gd name="T42" fmla="*/ 12 w 138"/>
                <a:gd name="T43" fmla="*/ 67 h 139"/>
                <a:gd name="T44" fmla="*/ 1 w 138"/>
                <a:gd name="T45" fmla="*/ 78 h 139"/>
                <a:gd name="T46" fmla="*/ 11 w 138"/>
                <a:gd name="T47" fmla="*/ 86 h 139"/>
                <a:gd name="T48" fmla="*/ 14 w 138"/>
                <a:gd name="T49" fmla="*/ 95 h 139"/>
                <a:gd name="T50" fmla="*/ 12 w 138"/>
                <a:gd name="T51" fmla="*/ 107 h 139"/>
                <a:gd name="T52" fmla="*/ 27 w 138"/>
                <a:gd name="T53" fmla="*/ 108 h 139"/>
                <a:gd name="T54" fmla="*/ 27 w 138"/>
                <a:gd name="T55" fmla="*/ 123 h 139"/>
                <a:gd name="T56" fmla="*/ 40 w 138"/>
                <a:gd name="T57" fmla="*/ 123 h 139"/>
                <a:gd name="T58" fmla="*/ 48 w 138"/>
                <a:gd name="T59" fmla="*/ 126 h 139"/>
                <a:gd name="T60" fmla="*/ 56 w 138"/>
                <a:gd name="T61" fmla="*/ 136 h 139"/>
                <a:gd name="T62" fmla="*/ 66 w 138"/>
                <a:gd name="T63" fmla="*/ 127 h 139"/>
                <a:gd name="T64" fmla="*/ 77 w 138"/>
                <a:gd name="T65" fmla="*/ 137 h 139"/>
                <a:gd name="T66" fmla="*/ 86 w 138"/>
                <a:gd name="T67" fmla="*/ 128 h 139"/>
                <a:gd name="T68" fmla="*/ 94 w 138"/>
                <a:gd name="T69" fmla="*/ 125 h 139"/>
                <a:gd name="T70" fmla="*/ 107 w 138"/>
                <a:gd name="T71" fmla="*/ 126 h 139"/>
                <a:gd name="T72" fmla="*/ 107 w 138"/>
                <a:gd name="T73" fmla="*/ 112 h 139"/>
                <a:gd name="T74" fmla="*/ 123 w 138"/>
                <a:gd name="T75" fmla="*/ 111 h 139"/>
                <a:gd name="T76" fmla="*/ 122 w 138"/>
                <a:gd name="T77" fmla="*/ 99 h 139"/>
                <a:gd name="T78" fmla="*/ 126 w 138"/>
                <a:gd name="T79" fmla="*/ 91 h 139"/>
                <a:gd name="T80" fmla="*/ 81 w 138"/>
                <a:gd name="T81" fmla="*/ 68 h 139"/>
                <a:gd name="T82" fmla="*/ 57 w 138"/>
                <a:gd name="T83" fmla="*/ 72 h 139"/>
                <a:gd name="T84" fmla="*/ 81 w 138"/>
                <a:gd name="T85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" h="139">
                  <a:moveTo>
                    <a:pt x="135" y="88"/>
                  </a:moveTo>
                  <a:cubicBezTo>
                    <a:pt x="137" y="87"/>
                    <a:pt x="138" y="85"/>
                    <a:pt x="136" y="83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27" y="75"/>
                    <a:pt x="126" y="73"/>
                    <a:pt x="126" y="72"/>
                  </a:cubicBezTo>
                  <a:cubicBezTo>
                    <a:pt x="126" y="72"/>
                    <a:pt x="128" y="69"/>
                    <a:pt x="130" y="67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8" y="59"/>
                    <a:pt x="138" y="57"/>
                    <a:pt x="136" y="56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2"/>
                    <a:pt x="123" y="51"/>
                    <a:pt x="123" y="50"/>
                  </a:cubicBezTo>
                  <a:cubicBezTo>
                    <a:pt x="122" y="50"/>
                    <a:pt x="123" y="46"/>
                    <a:pt x="124" y="44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9" y="34"/>
                    <a:pt x="128" y="32"/>
                    <a:pt x="12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4" y="32"/>
                    <a:pt x="111" y="32"/>
                    <a:pt x="111" y="31"/>
                  </a:cubicBezTo>
                  <a:cubicBezTo>
                    <a:pt x="111" y="31"/>
                    <a:pt x="110" y="28"/>
                    <a:pt x="110" y="2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3"/>
                    <a:pt x="109" y="12"/>
                    <a:pt x="107" y="13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6" y="18"/>
                    <a:pt x="94" y="18"/>
                    <a:pt x="93" y="18"/>
                  </a:cubicBezTo>
                  <a:cubicBezTo>
                    <a:pt x="93" y="18"/>
                    <a:pt x="91" y="15"/>
                    <a:pt x="90" y="1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2"/>
                    <a:pt x="84" y="1"/>
                    <a:pt x="82" y="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11"/>
                    <a:pt x="72" y="13"/>
                    <a:pt x="72" y="13"/>
                  </a:cubicBezTo>
                  <a:cubicBezTo>
                    <a:pt x="71" y="13"/>
                    <a:pt x="68" y="11"/>
                    <a:pt x="66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0"/>
                    <a:pt x="57" y="0"/>
                    <a:pt x="56" y="3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4"/>
                    <a:pt x="50" y="16"/>
                    <a:pt x="50" y="16"/>
                  </a:cubicBezTo>
                  <a:cubicBezTo>
                    <a:pt x="49" y="16"/>
                    <a:pt x="46" y="16"/>
                    <a:pt x="44" y="1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1" y="10"/>
                    <a:pt x="31" y="1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5"/>
                    <a:pt x="31" y="27"/>
                    <a:pt x="31" y="27"/>
                  </a:cubicBezTo>
                  <a:cubicBezTo>
                    <a:pt x="30" y="28"/>
                    <a:pt x="27" y="29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28"/>
                    <a:pt x="11" y="29"/>
                    <a:pt x="12" y="3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3"/>
                    <a:pt x="18" y="45"/>
                    <a:pt x="17" y="45"/>
                  </a:cubicBezTo>
                  <a:cubicBezTo>
                    <a:pt x="17" y="46"/>
                    <a:pt x="15" y="48"/>
                    <a:pt x="12" y="4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4"/>
                    <a:pt x="2" y="56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1" y="64"/>
                    <a:pt x="12" y="66"/>
                    <a:pt x="12" y="67"/>
                  </a:cubicBezTo>
                  <a:cubicBezTo>
                    <a:pt x="12" y="68"/>
                    <a:pt x="10" y="70"/>
                    <a:pt x="8" y="72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80"/>
                    <a:pt x="0" y="82"/>
                    <a:pt x="2" y="83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3" y="87"/>
                    <a:pt x="15" y="89"/>
                    <a:pt x="15" y="89"/>
                  </a:cubicBezTo>
                  <a:cubicBezTo>
                    <a:pt x="16" y="90"/>
                    <a:pt x="15" y="93"/>
                    <a:pt x="14" y="95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5"/>
                    <a:pt x="10" y="107"/>
                    <a:pt x="12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4" y="107"/>
                    <a:pt x="26" y="108"/>
                    <a:pt x="27" y="108"/>
                  </a:cubicBezTo>
                  <a:cubicBezTo>
                    <a:pt x="27" y="108"/>
                    <a:pt x="28" y="112"/>
                    <a:pt x="28" y="114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7" y="126"/>
                    <a:pt x="29" y="127"/>
                    <a:pt x="31" y="126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2" y="122"/>
                    <a:pt x="44" y="121"/>
                    <a:pt x="45" y="121"/>
                  </a:cubicBezTo>
                  <a:cubicBezTo>
                    <a:pt x="45" y="121"/>
                    <a:pt x="47" y="124"/>
                    <a:pt x="48" y="126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2" y="138"/>
                    <a:pt x="54" y="138"/>
                    <a:pt x="56" y="136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4" y="128"/>
                    <a:pt x="66" y="127"/>
                    <a:pt x="66" y="127"/>
                  </a:cubicBezTo>
                  <a:cubicBezTo>
                    <a:pt x="67" y="127"/>
                    <a:pt x="70" y="128"/>
                    <a:pt x="71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9" y="139"/>
                    <a:pt x="81" y="139"/>
                    <a:pt x="82" y="136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7" y="125"/>
                    <a:pt x="88" y="123"/>
                    <a:pt x="88" y="123"/>
                  </a:cubicBezTo>
                  <a:cubicBezTo>
                    <a:pt x="89" y="123"/>
                    <a:pt x="92" y="124"/>
                    <a:pt x="94" y="125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5" y="130"/>
                    <a:pt x="107" y="129"/>
                    <a:pt x="107" y="126"/>
                  </a:cubicBezTo>
                  <a:cubicBezTo>
                    <a:pt x="107" y="117"/>
                    <a:pt x="107" y="117"/>
                    <a:pt x="107" y="117"/>
                  </a:cubicBezTo>
                  <a:cubicBezTo>
                    <a:pt x="107" y="115"/>
                    <a:pt x="107" y="112"/>
                    <a:pt x="107" y="112"/>
                  </a:cubicBezTo>
                  <a:cubicBezTo>
                    <a:pt x="108" y="111"/>
                    <a:pt x="111" y="110"/>
                    <a:pt x="11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5" y="112"/>
                    <a:pt x="127" y="110"/>
                    <a:pt x="126" y="107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1" y="97"/>
                    <a:pt x="120" y="94"/>
                    <a:pt x="121" y="94"/>
                  </a:cubicBezTo>
                  <a:cubicBezTo>
                    <a:pt x="121" y="93"/>
                    <a:pt x="123" y="91"/>
                    <a:pt x="126" y="91"/>
                  </a:cubicBezTo>
                  <a:lnTo>
                    <a:pt x="135" y="88"/>
                  </a:lnTo>
                  <a:close/>
                  <a:moveTo>
                    <a:pt x="81" y="68"/>
                  </a:moveTo>
                  <a:cubicBezTo>
                    <a:pt x="82" y="74"/>
                    <a:pt x="77" y="80"/>
                    <a:pt x="71" y="81"/>
                  </a:cubicBezTo>
                  <a:cubicBezTo>
                    <a:pt x="64" y="83"/>
                    <a:pt x="58" y="78"/>
                    <a:pt x="57" y="72"/>
                  </a:cubicBezTo>
                  <a:cubicBezTo>
                    <a:pt x="56" y="65"/>
                    <a:pt x="60" y="59"/>
                    <a:pt x="67" y="58"/>
                  </a:cubicBezTo>
                  <a:cubicBezTo>
                    <a:pt x="74" y="57"/>
                    <a:pt x="80" y="61"/>
                    <a:pt x="81" y="68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F36CD7EC-252B-4336-9CC8-ED6A74279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9689" y="2606605"/>
              <a:ext cx="938989" cy="900509"/>
            </a:xfrm>
            <a:custGeom>
              <a:avLst/>
              <a:gdLst>
                <a:gd name="T0" fmla="*/ 238 w 265"/>
                <a:gd name="T1" fmla="*/ 106 h 265"/>
                <a:gd name="T2" fmla="*/ 253 w 265"/>
                <a:gd name="T3" fmla="*/ 77 h 265"/>
                <a:gd name="T4" fmla="*/ 219 w 265"/>
                <a:gd name="T5" fmla="*/ 67 h 265"/>
                <a:gd name="T6" fmla="*/ 221 w 265"/>
                <a:gd name="T7" fmla="*/ 34 h 265"/>
                <a:gd name="T8" fmla="*/ 188 w 265"/>
                <a:gd name="T9" fmla="*/ 39 h 265"/>
                <a:gd name="T10" fmla="*/ 177 w 265"/>
                <a:gd name="T11" fmla="*/ 8 h 265"/>
                <a:gd name="T12" fmla="*/ 147 w 265"/>
                <a:gd name="T13" fmla="*/ 25 h 265"/>
                <a:gd name="T14" fmla="*/ 126 w 265"/>
                <a:gd name="T15" fmla="*/ 0 h 265"/>
                <a:gd name="T16" fmla="*/ 105 w 265"/>
                <a:gd name="T17" fmla="*/ 27 h 265"/>
                <a:gd name="T18" fmla="*/ 76 w 265"/>
                <a:gd name="T19" fmla="*/ 13 h 265"/>
                <a:gd name="T20" fmla="*/ 66 w 265"/>
                <a:gd name="T21" fmla="*/ 46 h 265"/>
                <a:gd name="T22" fmla="*/ 34 w 265"/>
                <a:gd name="T23" fmla="*/ 44 h 265"/>
                <a:gd name="T24" fmla="*/ 38 w 265"/>
                <a:gd name="T25" fmla="*/ 77 h 265"/>
                <a:gd name="T26" fmla="*/ 8 w 265"/>
                <a:gd name="T27" fmla="*/ 88 h 265"/>
                <a:gd name="T28" fmla="*/ 24 w 265"/>
                <a:gd name="T29" fmla="*/ 118 h 265"/>
                <a:gd name="T30" fmla="*/ 0 w 265"/>
                <a:gd name="T31" fmla="*/ 140 h 265"/>
                <a:gd name="T32" fmla="*/ 27 w 265"/>
                <a:gd name="T33" fmla="*/ 160 h 265"/>
                <a:gd name="T34" fmla="*/ 12 w 265"/>
                <a:gd name="T35" fmla="*/ 189 h 265"/>
                <a:gd name="T36" fmla="*/ 46 w 265"/>
                <a:gd name="T37" fmla="*/ 199 h 265"/>
                <a:gd name="T38" fmla="*/ 43 w 265"/>
                <a:gd name="T39" fmla="*/ 231 h 265"/>
                <a:gd name="T40" fmla="*/ 77 w 265"/>
                <a:gd name="T41" fmla="*/ 227 h 265"/>
                <a:gd name="T42" fmla="*/ 87 w 265"/>
                <a:gd name="T43" fmla="*/ 258 h 265"/>
                <a:gd name="T44" fmla="*/ 118 w 265"/>
                <a:gd name="T45" fmla="*/ 241 h 265"/>
                <a:gd name="T46" fmla="*/ 139 w 265"/>
                <a:gd name="T47" fmla="*/ 265 h 265"/>
                <a:gd name="T48" fmla="*/ 160 w 265"/>
                <a:gd name="T49" fmla="*/ 239 h 265"/>
                <a:gd name="T50" fmla="*/ 189 w 265"/>
                <a:gd name="T51" fmla="*/ 253 h 265"/>
                <a:gd name="T52" fmla="*/ 198 w 265"/>
                <a:gd name="T53" fmla="*/ 220 h 265"/>
                <a:gd name="T54" fmla="*/ 231 w 265"/>
                <a:gd name="T55" fmla="*/ 222 h 265"/>
                <a:gd name="T56" fmla="*/ 226 w 265"/>
                <a:gd name="T57" fmla="*/ 188 h 265"/>
                <a:gd name="T58" fmla="*/ 257 w 265"/>
                <a:gd name="T59" fmla="*/ 178 h 265"/>
                <a:gd name="T60" fmla="*/ 241 w 265"/>
                <a:gd name="T61" fmla="*/ 148 h 265"/>
                <a:gd name="T62" fmla="*/ 265 w 265"/>
                <a:gd name="T63" fmla="*/ 126 h 265"/>
                <a:gd name="T64" fmla="*/ 204 w 265"/>
                <a:gd name="T65" fmla="*/ 158 h 265"/>
                <a:gd name="T66" fmla="*/ 204 w 265"/>
                <a:gd name="T67" fmla="*/ 108 h 265"/>
                <a:gd name="T68" fmla="*/ 214 w 265"/>
                <a:gd name="T69" fmla="*/ 154 h 265"/>
                <a:gd name="T70" fmla="*/ 163 w 265"/>
                <a:gd name="T71" fmla="*/ 109 h 265"/>
                <a:gd name="T72" fmla="*/ 175 w 265"/>
                <a:gd name="T73" fmla="*/ 60 h 265"/>
                <a:gd name="T74" fmla="*/ 111 w 265"/>
                <a:gd name="T75" fmla="*/ 50 h 265"/>
                <a:gd name="T76" fmla="*/ 158 w 265"/>
                <a:gd name="T77" fmla="*/ 60 h 265"/>
                <a:gd name="T78" fmla="*/ 107 w 265"/>
                <a:gd name="T79" fmla="*/ 60 h 265"/>
                <a:gd name="T80" fmla="*/ 132 w 265"/>
                <a:gd name="T81" fmla="*/ 154 h 265"/>
                <a:gd name="T82" fmla="*/ 153 w 265"/>
                <a:gd name="T83" fmla="*/ 133 h 265"/>
                <a:gd name="T84" fmla="*/ 108 w 265"/>
                <a:gd name="T85" fmla="*/ 101 h 265"/>
                <a:gd name="T86" fmla="*/ 59 w 265"/>
                <a:gd name="T87" fmla="*/ 89 h 265"/>
                <a:gd name="T88" fmla="*/ 50 w 265"/>
                <a:gd name="T89" fmla="*/ 153 h 265"/>
                <a:gd name="T90" fmla="*/ 60 w 265"/>
                <a:gd name="T91" fmla="*/ 107 h 265"/>
                <a:gd name="T92" fmla="*/ 60 w 265"/>
                <a:gd name="T93" fmla="*/ 157 h 265"/>
                <a:gd name="T94" fmla="*/ 63 w 265"/>
                <a:gd name="T95" fmla="*/ 165 h 265"/>
                <a:gd name="T96" fmla="*/ 98 w 265"/>
                <a:gd name="T97" fmla="*/ 201 h 265"/>
                <a:gd name="T98" fmla="*/ 58 w 265"/>
                <a:gd name="T99" fmla="*/ 175 h 265"/>
                <a:gd name="T100" fmla="*/ 110 w 265"/>
                <a:gd name="T101" fmla="*/ 214 h 265"/>
                <a:gd name="T102" fmla="*/ 136 w 265"/>
                <a:gd name="T103" fmla="*/ 171 h 265"/>
                <a:gd name="T104" fmla="*/ 174 w 265"/>
                <a:gd name="T105" fmla="*/ 206 h 265"/>
                <a:gd name="T106" fmla="*/ 162 w 265"/>
                <a:gd name="T107" fmla="*/ 157 h 265"/>
                <a:gd name="T108" fmla="*/ 192 w 265"/>
                <a:gd name="T109" fmla="*/ 1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5" h="265">
                  <a:moveTo>
                    <a:pt x="260" y="121"/>
                  </a:moveTo>
                  <a:cubicBezTo>
                    <a:pt x="241" y="118"/>
                    <a:pt x="241" y="118"/>
                    <a:pt x="241" y="118"/>
                  </a:cubicBezTo>
                  <a:cubicBezTo>
                    <a:pt x="240" y="114"/>
                    <a:pt x="239" y="110"/>
                    <a:pt x="238" y="106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8" y="94"/>
                    <a:pt x="259" y="91"/>
                    <a:pt x="258" y="89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2" y="74"/>
                    <a:pt x="249" y="73"/>
                    <a:pt x="246" y="74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5" y="74"/>
                    <a:pt x="222" y="71"/>
                    <a:pt x="219" y="67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33" y="49"/>
                    <a:pt x="233" y="46"/>
                    <a:pt x="231" y="4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0" y="33"/>
                    <a:pt x="217" y="33"/>
                    <a:pt x="215" y="34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5" y="43"/>
                    <a:pt x="192" y="41"/>
                    <a:pt x="188" y="3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17"/>
                    <a:pt x="192" y="14"/>
                    <a:pt x="190" y="13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5" y="7"/>
                    <a:pt x="172" y="8"/>
                    <a:pt x="171" y="1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6" y="26"/>
                    <a:pt x="152" y="25"/>
                    <a:pt x="147" y="2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2"/>
                    <a:pt x="142" y="0"/>
                    <a:pt x="13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3" y="25"/>
                    <a:pt x="109" y="26"/>
                    <a:pt x="105" y="2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8"/>
                    <a:pt x="91" y="7"/>
                    <a:pt x="88" y="8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14"/>
                    <a:pt x="72" y="16"/>
                    <a:pt x="73" y="19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4" y="41"/>
                    <a:pt x="70" y="43"/>
                    <a:pt x="66" y="46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8" y="33"/>
                    <a:pt x="45" y="33"/>
                    <a:pt x="43" y="3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46"/>
                    <a:pt x="32" y="49"/>
                    <a:pt x="33" y="5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3" y="70"/>
                    <a:pt x="41" y="74"/>
                    <a:pt x="38" y="77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6" y="72"/>
                    <a:pt x="14" y="73"/>
                    <a:pt x="13" y="75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90"/>
                    <a:pt x="8" y="93"/>
                    <a:pt x="10" y="94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6" y="109"/>
                    <a:pt x="25" y="114"/>
                    <a:pt x="24" y="118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21"/>
                    <a:pt x="0" y="124"/>
                    <a:pt x="0" y="12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5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5" y="152"/>
                    <a:pt x="26" y="156"/>
                    <a:pt x="27" y="16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7" y="172"/>
                    <a:pt x="6" y="175"/>
                    <a:pt x="7" y="177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3" y="192"/>
                    <a:pt x="16" y="193"/>
                    <a:pt x="18" y="192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40" y="191"/>
                    <a:pt x="43" y="195"/>
                    <a:pt x="46" y="199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32" y="217"/>
                    <a:pt x="32" y="220"/>
                    <a:pt x="34" y="222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3"/>
                    <a:pt x="48" y="233"/>
                    <a:pt x="50" y="232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70" y="222"/>
                    <a:pt x="73" y="225"/>
                    <a:pt x="77" y="227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71" y="249"/>
                    <a:pt x="73" y="252"/>
                    <a:pt x="75" y="253"/>
                  </a:cubicBezTo>
                  <a:cubicBezTo>
                    <a:pt x="87" y="258"/>
                    <a:pt x="87" y="258"/>
                    <a:pt x="87" y="258"/>
                  </a:cubicBezTo>
                  <a:cubicBezTo>
                    <a:pt x="90" y="259"/>
                    <a:pt x="92" y="258"/>
                    <a:pt x="94" y="256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8" y="240"/>
                    <a:pt x="113" y="240"/>
                    <a:pt x="118" y="241"/>
                  </a:cubicBezTo>
                  <a:cubicBezTo>
                    <a:pt x="121" y="261"/>
                    <a:pt x="121" y="261"/>
                    <a:pt x="121" y="261"/>
                  </a:cubicBezTo>
                  <a:cubicBezTo>
                    <a:pt x="121" y="263"/>
                    <a:pt x="123" y="265"/>
                    <a:pt x="126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42" y="265"/>
                    <a:pt x="144" y="263"/>
                    <a:pt x="144" y="261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51" y="240"/>
                    <a:pt x="156" y="240"/>
                    <a:pt x="160" y="239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1" y="258"/>
                    <a:pt x="174" y="259"/>
                    <a:pt x="176" y="258"/>
                  </a:cubicBezTo>
                  <a:cubicBezTo>
                    <a:pt x="189" y="253"/>
                    <a:pt x="189" y="253"/>
                    <a:pt x="189" y="253"/>
                  </a:cubicBezTo>
                  <a:cubicBezTo>
                    <a:pt x="191" y="252"/>
                    <a:pt x="192" y="249"/>
                    <a:pt x="192" y="247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91" y="225"/>
                    <a:pt x="195" y="223"/>
                    <a:pt x="198" y="22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7" y="233"/>
                    <a:pt x="220" y="233"/>
                    <a:pt x="221" y="231"/>
                  </a:cubicBezTo>
                  <a:cubicBezTo>
                    <a:pt x="231" y="222"/>
                    <a:pt x="231" y="222"/>
                    <a:pt x="231" y="222"/>
                  </a:cubicBezTo>
                  <a:cubicBezTo>
                    <a:pt x="233" y="220"/>
                    <a:pt x="233" y="217"/>
                    <a:pt x="231" y="215"/>
                  </a:cubicBezTo>
                  <a:cubicBezTo>
                    <a:pt x="219" y="199"/>
                    <a:pt x="219" y="199"/>
                    <a:pt x="219" y="199"/>
                  </a:cubicBezTo>
                  <a:cubicBezTo>
                    <a:pt x="222" y="196"/>
                    <a:pt x="224" y="192"/>
                    <a:pt x="226" y="188"/>
                  </a:cubicBezTo>
                  <a:cubicBezTo>
                    <a:pt x="246" y="193"/>
                    <a:pt x="246" y="193"/>
                    <a:pt x="246" y="193"/>
                  </a:cubicBezTo>
                  <a:cubicBezTo>
                    <a:pt x="248" y="194"/>
                    <a:pt x="251" y="193"/>
                    <a:pt x="252" y="190"/>
                  </a:cubicBezTo>
                  <a:cubicBezTo>
                    <a:pt x="257" y="178"/>
                    <a:pt x="257" y="178"/>
                    <a:pt x="257" y="178"/>
                  </a:cubicBezTo>
                  <a:cubicBezTo>
                    <a:pt x="258" y="176"/>
                    <a:pt x="257" y="173"/>
                    <a:pt x="255" y="172"/>
                  </a:cubicBezTo>
                  <a:cubicBezTo>
                    <a:pt x="238" y="161"/>
                    <a:pt x="238" y="161"/>
                    <a:pt x="238" y="161"/>
                  </a:cubicBezTo>
                  <a:cubicBezTo>
                    <a:pt x="239" y="157"/>
                    <a:pt x="240" y="152"/>
                    <a:pt x="241" y="148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3" y="144"/>
                    <a:pt x="265" y="142"/>
                    <a:pt x="265" y="140"/>
                  </a:cubicBezTo>
                  <a:cubicBezTo>
                    <a:pt x="265" y="126"/>
                    <a:pt x="265" y="126"/>
                    <a:pt x="265" y="126"/>
                  </a:cubicBezTo>
                  <a:cubicBezTo>
                    <a:pt x="265" y="124"/>
                    <a:pt x="263" y="121"/>
                    <a:pt x="260" y="121"/>
                  </a:cubicBezTo>
                  <a:close/>
                  <a:moveTo>
                    <a:pt x="214" y="154"/>
                  </a:moveTo>
                  <a:cubicBezTo>
                    <a:pt x="213" y="159"/>
                    <a:pt x="208" y="161"/>
                    <a:pt x="204" y="15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6" y="135"/>
                    <a:pt x="166" y="131"/>
                    <a:pt x="170" y="12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8" y="105"/>
                    <a:pt x="213" y="107"/>
                    <a:pt x="214" y="112"/>
                  </a:cubicBezTo>
                  <a:cubicBezTo>
                    <a:pt x="214" y="112"/>
                    <a:pt x="217" y="122"/>
                    <a:pt x="217" y="133"/>
                  </a:cubicBezTo>
                  <a:cubicBezTo>
                    <a:pt x="217" y="143"/>
                    <a:pt x="214" y="154"/>
                    <a:pt x="214" y="154"/>
                  </a:cubicBezTo>
                  <a:close/>
                  <a:moveTo>
                    <a:pt x="205" y="90"/>
                  </a:moveTo>
                  <a:cubicBezTo>
                    <a:pt x="208" y="94"/>
                    <a:pt x="206" y="99"/>
                    <a:pt x="201" y="10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58" y="110"/>
                    <a:pt x="155" y="107"/>
                    <a:pt x="156" y="102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6" y="59"/>
                    <a:pt x="171" y="57"/>
                    <a:pt x="175" y="60"/>
                  </a:cubicBezTo>
                  <a:cubicBezTo>
                    <a:pt x="175" y="60"/>
                    <a:pt x="185" y="65"/>
                    <a:pt x="192" y="73"/>
                  </a:cubicBezTo>
                  <a:cubicBezTo>
                    <a:pt x="200" y="80"/>
                    <a:pt x="205" y="90"/>
                    <a:pt x="205" y="90"/>
                  </a:cubicBezTo>
                  <a:close/>
                  <a:moveTo>
                    <a:pt x="111" y="50"/>
                  </a:moveTo>
                  <a:cubicBezTo>
                    <a:pt x="111" y="50"/>
                    <a:pt x="122" y="47"/>
                    <a:pt x="132" y="47"/>
                  </a:cubicBezTo>
                  <a:cubicBezTo>
                    <a:pt x="143" y="47"/>
                    <a:pt x="154" y="50"/>
                    <a:pt x="154" y="50"/>
                  </a:cubicBezTo>
                  <a:cubicBezTo>
                    <a:pt x="158" y="52"/>
                    <a:pt x="160" y="56"/>
                    <a:pt x="158" y="60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4" y="98"/>
                    <a:pt x="130" y="98"/>
                    <a:pt x="128" y="94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5" y="56"/>
                    <a:pt x="106" y="52"/>
                    <a:pt x="111" y="50"/>
                  </a:cubicBezTo>
                  <a:close/>
                  <a:moveTo>
                    <a:pt x="153" y="133"/>
                  </a:moveTo>
                  <a:cubicBezTo>
                    <a:pt x="153" y="144"/>
                    <a:pt x="144" y="154"/>
                    <a:pt x="132" y="154"/>
                  </a:cubicBezTo>
                  <a:cubicBezTo>
                    <a:pt x="121" y="154"/>
                    <a:pt x="112" y="144"/>
                    <a:pt x="112" y="133"/>
                  </a:cubicBezTo>
                  <a:cubicBezTo>
                    <a:pt x="112" y="121"/>
                    <a:pt x="121" y="112"/>
                    <a:pt x="132" y="112"/>
                  </a:cubicBezTo>
                  <a:cubicBezTo>
                    <a:pt x="144" y="112"/>
                    <a:pt x="153" y="121"/>
                    <a:pt x="153" y="133"/>
                  </a:cubicBezTo>
                  <a:close/>
                  <a:moveTo>
                    <a:pt x="89" y="59"/>
                  </a:moveTo>
                  <a:cubicBezTo>
                    <a:pt x="94" y="56"/>
                    <a:pt x="98" y="58"/>
                    <a:pt x="99" y="6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9" y="106"/>
                    <a:pt x="107" y="109"/>
                    <a:pt x="102" y="108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59" y="98"/>
                    <a:pt x="57" y="93"/>
                    <a:pt x="59" y="89"/>
                  </a:cubicBezTo>
                  <a:cubicBezTo>
                    <a:pt x="59" y="89"/>
                    <a:pt x="65" y="79"/>
                    <a:pt x="72" y="72"/>
                  </a:cubicBezTo>
                  <a:cubicBezTo>
                    <a:pt x="80" y="64"/>
                    <a:pt x="89" y="59"/>
                    <a:pt x="89" y="59"/>
                  </a:cubicBezTo>
                  <a:close/>
                  <a:moveTo>
                    <a:pt x="50" y="153"/>
                  </a:moveTo>
                  <a:cubicBezTo>
                    <a:pt x="50" y="153"/>
                    <a:pt x="47" y="142"/>
                    <a:pt x="47" y="132"/>
                  </a:cubicBezTo>
                  <a:cubicBezTo>
                    <a:pt x="47" y="121"/>
                    <a:pt x="50" y="110"/>
                    <a:pt x="50" y="110"/>
                  </a:cubicBezTo>
                  <a:cubicBezTo>
                    <a:pt x="51" y="106"/>
                    <a:pt x="56" y="104"/>
                    <a:pt x="60" y="10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8" y="130"/>
                    <a:pt x="98" y="134"/>
                    <a:pt x="93" y="136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6" y="160"/>
                    <a:pt x="51" y="158"/>
                    <a:pt x="50" y="153"/>
                  </a:cubicBezTo>
                  <a:close/>
                  <a:moveTo>
                    <a:pt x="58" y="175"/>
                  </a:moveTo>
                  <a:cubicBezTo>
                    <a:pt x="56" y="171"/>
                    <a:pt x="58" y="166"/>
                    <a:pt x="63" y="16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6" y="155"/>
                    <a:pt x="109" y="158"/>
                    <a:pt x="108" y="162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7" y="206"/>
                    <a:pt x="93" y="207"/>
                    <a:pt x="89" y="205"/>
                  </a:cubicBezTo>
                  <a:cubicBezTo>
                    <a:pt x="89" y="205"/>
                    <a:pt x="79" y="200"/>
                    <a:pt x="71" y="192"/>
                  </a:cubicBezTo>
                  <a:cubicBezTo>
                    <a:pt x="64" y="185"/>
                    <a:pt x="58" y="175"/>
                    <a:pt x="58" y="175"/>
                  </a:cubicBezTo>
                  <a:close/>
                  <a:moveTo>
                    <a:pt x="153" y="214"/>
                  </a:moveTo>
                  <a:cubicBezTo>
                    <a:pt x="153" y="214"/>
                    <a:pt x="142" y="217"/>
                    <a:pt x="131" y="217"/>
                  </a:cubicBezTo>
                  <a:cubicBezTo>
                    <a:pt x="121" y="217"/>
                    <a:pt x="110" y="214"/>
                    <a:pt x="110" y="214"/>
                  </a:cubicBezTo>
                  <a:cubicBezTo>
                    <a:pt x="105" y="213"/>
                    <a:pt x="103" y="209"/>
                    <a:pt x="106" y="204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9" y="167"/>
                    <a:pt x="133" y="167"/>
                    <a:pt x="136" y="171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59" y="209"/>
                    <a:pt x="157" y="213"/>
                    <a:pt x="153" y="214"/>
                  </a:cubicBezTo>
                  <a:close/>
                  <a:moveTo>
                    <a:pt x="174" y="206"/>
                  </a:moveTo>
                  <a:cubicBezTo>
                    <a:pt x="170" y="208"/>
                    <a:pt x="166" y="206"/>
                    <a:pt x="164" y="202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54" y="158"/>
                    <a:pt x="157" y="155"/>
                    <a:pt x="162" y="157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5" y="167"/>
                    <a:pt x="207" y="171"/>
                    <a:pt x="205" y="176"/>
                  </a:cubicBezTo>
                  <a:cubicBezTo>
                    <a:pt x="205" y="176"/>
                    <a:pt x="199" y="185"/>
                    <a:pt x="192" y="193"/>
                  </a:cubicBezTo>
                  <a:cubicBezTo>
                    <a:pt x="184" y="200"/>
                    <a:pt x="174" y="206"/>
                    <a:pt x="174" y="206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CD4DB7-662E-479A-BDFC-A649E6272E8B}"/>
              </a:ext>
            </a:extLst>
          </p:cNvPr>
          <p:cNvGrpSpPr/>
          <p:nvPr/>
        </p:nvGrpSpPr>
        <p:grpSpPr>
          <a:xfrm>
            <a:off x="3362368" y="2419729"/>
            <a:ext cx="1758097" cy="1174812"/>
            <a:chOff x="6096000" y="2606605"/>
            <a:chExt cx="1802678" cy="120460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8E46ABC-0AFB-4FD7-A6D3-014743831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914" y="3242338"/>
              <a:ext cx="390684" cy="392535"/>
            </a:xfrm>
            <a:custGeom>
              <a:avLst/>
              <a:gdLst>
                <a:gd name="T0" fmla="*/ 27 w 132"/>
                <a:gd name="T1" fmla="*/ 32 h 132"/>
                <a:gd name="T2" fmla="*/ 27 w 132"/>
                <a:gd name="T3" fmla="*/ 40 h 132"/>
                <a:gd name="T4" fmla="*/ 17 w 132"/>
                <a:gd name="T5" fmla="*/ 50 h 132"/>
                <a:gd name="T6" fmla="*/ 1 w 132"/>
                <a:gd name="T7" fmla="*/ 53 h 132"/>
                <a:gd name="T8" fmla="*/ 3 w 132"/>
                <a:gd name="T9" fmla="*/ 67 h 132"/>
                <a:gd name="T10" fmla="*/ 20 w 132"/>
                <a:gd name="T11" fmla="*/ 75 h 132"/>
                <a:gd name="T12" fmla="*/ 20 w 132"/>
                <a:gd name="T13" fmla="*/ 89 h 132"/>
                <a:gd name="T14" fmla="*/ 11 w 132"/>
                <a:gd name="T15" fmla="*/ 102 h 132"/>
                <a:gd name="T16" fmla="*/ 22 w 132"/>
                <a:gd name="T17" fmla="*/ 111 h 132"/>
                <a:gd name="T18" fmla="*/ 40 w 132"/>
                <a:gd name="T19" fmla="*/ 104 h 132"/>
                <a:gd name="T20" fmla="*/ 49 w 132"/>
                <a:gd name="T21" fmla="*/ 114 h 132"/>
                <a:gd name="T22" fmla="*/ 52 w 132"/>
                <a:gd name="T23" fmla="*/ 131 h 132"/>
                <a:gd name="T24" fmla="*/ 67 w 132"/>
                <a:gd name="T25" fmla="*/ 129 h 132"/>
                <a:gd name="T26" fmla="*/ 75 w 132"/>
                <a:gd name="T27" fmla="*/ 111 h 132"/>
                <a:gd name="T28" fmla="*/ 81 w 132"/>
                <a:gd name="T29" fmla="*/ 110 h 132"/>
                <a:gd name="T30" fmla="*/ 88 w 132"/>
                <a:gd name="T31" fmla="*/ 112 h 132"/>
                <a:gd name="T32" fmla="*/ 102 w 132"/>
                <a:gd name="T33" fmla="*/ 121 h 132"/>
                <a:gd name="T34" fmla="*/ 111 w 132"/>
                <a:gd name="T35" fmla="*/ 110 h 132"/>
                <a:gd name="T36" fmla="*/ 104 w 132"/>
                <a:gd name="T37" fmla="*/ 92 h 132"/>
                <a:gd name="T38" fmla="*/ 107 w 132"/>
                <a:gd name="T39" fmla="*/ 86 h 132"/>
                <a:gd name="T40" fmla="*/ 114 w 132"/>
                <a:gd name="T41" fmla="*/ 82 h 132"/>
                <a:gd name="T42" fmla="*/ 130 w 132"/>
                <a:gd name="T43" fmla="*/ 79 h 132"/>
                <a:gd name="T44" fmla="*/ 128 w 132"/>
                <a:gd name="T45" fmla="*/ 65 h 132"/>
                <a:gd name="T46" fmla="*/ 111 w 132"/>
                <a:gd name="T47" fmla="*/ 57 h 132"/>
                <a:gd name="T48" fmla="*/ 110 w 132"/>
                <a:gd name="T49" fmla="*/ 51 h 132"/>
                <a:gd name="T50" fmla="*/ 112 w 132"/>
                <a:gd name="T51" fmla="*/ 43 h 132"/>
                <a:gd name="T52" fmla="*/ 121 w 132"/>
                <a:gd name="T53" fmla="*/ 30 h 132"/>
                <a:gd name="T54" fmla="*/ 109 w 132"/>
                <a:gd name="T55" fmla="*/ 21 h 132"/>
                <a:gd name="T56" fmla="*/ 91 w 132"/>
                <a:gd name="T57" fmla="*/ 27 h 132"/>
                <a:gd name="T58" fmla="*/ 86 w 132"/>
                <a:gd name="T59" fmla="*/ 25 h 132"/>
                <a:gd name="T60" fmla="*/ 82 w 132"/>
                <a:gd name="T61" fmla="*/ 18 h 132"/>
                <a:gd name="T62" fmla="*/ 79 w 132"/>
                <a:gd name="T63" fmla="*/ 1 h 132"/>
                <a:gd name="T64" fmla="*/ 65 w 132"/>
                <a:gd name="T65" fmla="*/ 3 h 132"/>
                <a:gd name="T66" fmla="*/ 57 w 132"/>
                <a:gd name="T67" fmla="*/ 21 h 132"/>
                <a:gd name="T68" fmla="*/ 51 w 132"/>
                <a:gd name="T69" fmla="*/ 22 h 132"/>
                <a:gd name="T70" fmla="*/ 43 w 132"/>
                <a:gd name="T71" fmla="*/ 20 h 132"/>
                <a:gd name="T72" fmla="*/ 29 w 132"/>
                <a:gd name="T73" fmla="*/ 11 h 132"/>
                <a:gd name="T74" fmla="*/ 21 w 132"/>
                <a:gd name="T75" fmla="*/ 22 h 132"/>
                <a:gd name="T76" fmla="*/ 80 w 132"/>
                <a:gd name="T77" fmla="*/ 85 h 132"/>
                <a:gd name="T78" fmla="*/ 51 w 132"/>
                <a:gd name="T79" fmla="*/ 4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32">
                  <a:moveTo>
                    <a:pt x="21" y="2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9" y="36"/>
                    <a:pt x="29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2"/>
                    <a:pt x="25" y="44"/>
                    <a:pt x="24" y="46"/>
                  </a:cubicBezTo>
                  <a:cubicBezTo>
                    <a:pt x="23" y="48"/>
                    <a:pt x="21" y="50"/>
                    <a:pt x="17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" y="49"/>
                    <a:pt x="1" y="51"/>
                    <a:pt x="1" y="5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8" y="70"/>
                    <a:pt x="20" y="72"/>
                    <a:pt x="20" y="75"/>
                  </a:cubicBezTo>
                  <a:cubicBezTo>
                    <a:pt x="21" y="77"/>
                    <a:pt x="21" y="79"/>
                    <a:pt x="22" y="82"/>
                  </a:cubicBezTo>
                  <a:cubicBezTo>
                    <a:pt x="23" y="84"/>
                    <a:pt x="23" y="86"/>
                    <a:pt x="20" y="8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0" y="98"/>
                    <a:pt x="10" y="101"/>
                    <a:pt x="11" y="10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1"/>
                    <a:pt x="20" y="112"/>
                    <a:pt x="22" y="111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6" y="102"/>
                    <a:pt x="38" y="103"/>
                    <a:pt x="40" y="104"/>
                  </a:cubicBezTo>
                  <a:cubicBezTo>
                    <a:pt x="42" y="106"/>
                    <a:pt x="44" y="107"/>
                    <a:pt x="45" y="108"/>
                  </a:cubicBezTo>
                  <a:cubicBezTo>
                    <a:pt x="48" y="108"/>
                    <a:pt x="49" y="110"/>
                    <a:pt x="49" y="114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9" y="129"/>
                    <a:pt x="51" y="130"/>
                    <a:pt x="52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4" y="132"/>
                    <a:pt x="66" y="131"/>
                    <a:pt x="67" y="129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70" y="113"/>
                    <a:pt x="72" y="112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7" y="111"/>
                    <a:pt x="79" y="110"/>
                    <a:pt x="81" y="110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3" y="109"/>
                    <a:pt x="85" y="109"/>
                    <a:pt x="88" y="112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8" y="122"/>
                    <a:pt x="101" y="122"/>
                    <a:pt x="102" y="121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4"/>
                    <a:pt x="112" y="112"/>
                    <a:pt x="111" y="11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96"/>
                    <a:pt x="103" y="94"/>
                    <a:pt x="104" y="92"/>
                  </a:cubicBezTo>
                  <a:cubicBezTo>
                    <a:pt x="104" y="92"/>
                    <a:pt x="104" y="91"/>
                    <a:pt x="104" y="91"/>
                  </a:cubicBezTo>
                  <a:cubicBezTo>
                    <a:pt x="105" y="90"/>
                    <a:pt x="106" y="88"/>
                    <a:pt x="107" y="86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8" y="84"/>
                    <a:pt x="110" y="82"/>
                    <a:pt x="114" y="82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8" y="83"/>
                    <a:pt x="130" y="81"/>
                    <a:pt x="130" y="7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2" y="68"/>
                    <a:pt x="131" y="66"/>
                    <a:pt x="128" y="65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3" y="61"/>
                    <a:pt x="112" y="59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5"/>
                    <a:pt x="110" y="53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49"/>
                    <a:pt x="109" y="46"/>
                    <a:pt x="112" y="43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2" y="34"/>
                    <a:pt x="122" y="31"/>
                    <a:pt x="121" y="30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1"/>
                    <a:pt x="112" y="20"/>
                    <a:pt x="109" y="21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6" y="30"/>
                    <a:pt x="93" y="29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0" y="26"/>
                    <a:pt x="88" y="25"/>
                    <a:pt x="86" y="25"/>
                  </a:cubicBezTo>
                  <a:cubicBezTo>
                    <a:pt x="86" y="25"/>
                    <a:pt x="86" y="24"/>
                    <a:pt x="86" y="24"/>
                  </a:cubicBezTo>
                  <a:cubicBezTo>
                    <a:pt x="84" y="23"/>
                    <a:pt x="82" y="22"/>
                    <a:pt x="82" y="18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3"/>
                    <a:pt x="80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6" y="1"/>
                    <a:pt x="65" y="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9"/>
                    <a:pt x="59" y="20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5" y="21"/>
                    <a:pt x="53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8" y="23"/>
                    <a:pt x="46" y="23"/>
                    <a:pt x="43" y="2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0"/>
                    <a:pt x="31" y="10"/>
                    <a:pt x="29" y="11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0" y="20"/>
                    <a:pt x="21" y="22"/>
                  </a:cubicBezTo>
                  <a:close/>
                  <a:moveTo>
                    <a:pt x="85" y="51"/>
                  </a:moveTo>
                  <a:cubicBezTo>
                    <a:pt x="93" y="62"/>
                    <a:pt x="91" y="77"/>
                    <a:pt x="80" y="85"/>
                  </a:cubicBezTo>
                  <a:cubicBezTo>
                    <a:pt x="70" y="93"/>
                    <a:pt x="55" y="91"/>
                    <a:pt x="47" y="81"/>
                  </a:cubicBezTo>
                  <a:cubicBezTo>
                    <a:pt x="38" y="70"/>
                    <a:pt x="40" y="55"/>
                    <a:pt x="51" y="47"/>
                  </a:cubicBezTo>
                  <a:cubicBezTo>
                    <a:pt x="62" y="39"/>
                    <a:pt x="77" y="41"/>
                    <a:pt x="85" y="51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5A86B2D-DE3F-4DEE-B6AB-599232C30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0" y="3201603"/>
              <a:ext cx="606320" cy="609605"/>
            </a:xfrm>
            <a:custGeom>
              <a:avLst/>
              <a:gdLst>
                <a:gd name="T0" fmla="*/ 136 w 138"/>
                <a:gd name="T1" fmla="*/ 83 h 139"/>
                <a:gd name="T2" fmla="*/ 126 w 138"/>
                <a:gd name="T3" fmla="*/ 72 h 139"/>
                <a:gd name="T4" fmla="*/ 136 w 138"/>
                <a:gd name="T5" fmla="*/ 61 h 139"/>
                <a:gd name="T6" fmla="*/ 127 w 138"/>
                <a:gd name="T7" fmla="*/ 53 h 139"/>
                <a:gd name="T8" fmla="*/ 124 w 138"/>
                <a:gd name="T9" fmla="*/ 44 h 139"/>
                <a:gd name="T10" fmla="*/ 126 w 138"/>
                <a:gd name="T11" fmla="*/ 32 h 139"/>
                <a:gd name="T12" fmla="*/ 111 w 138"/>
                <a:gd name="T13" fmla="*/ 31 h 139"/>
                <a:gd name="T14" fmla="*/ 111 w 138"/>
                <a:gd name="T15" fmla="*/ 16 h 139"/>
                <a:gd name="T16" fmla="*/ 98 w 138"/>
                <a:gd name="T17" fmla="*/ 17 h 139"/>
                <a:gd name="T18" fmla="*/ 90 w 138"/>
                <a:gd name="T19" fmla="*/ 13 h 139"/>
                <a:gd name="T20" fmla="*/ 82 w 138"/>
                <a:gd name="T21" fmla="*/ 3 h 139"/>
                <a:gd name="T22" fmla="*/ 72 w 138"/>
                <a:gd name="T23" fmla="*/ 13 h 139"/>
                <a:gd name="T24" fmla="*/ 61 w 138"/>
                <a:gd name="T25" fmla="*/ 2 h 139"/>
                <a:gd name="T26" fmla="*/ 52 w 138"/>
                <a:gd name="T27" fmla="*/ 11 h 139"/>
                <a:gd name="T28" fmla="*/ 44 w 138"/>
                <a:gd name="T29" fmla="*/ 15 h 139"/>
                <a:gd name="T30" fmla="*/ 31 w 138"/>
                <a:gd name="T31" fmla="*/ 13 h 139"/>
                <a:gd name="T32" fmla="*/ 31 w 138"/>
                <a:gd name="T33" fmla="*/ 27 h 139"/>
                <a:gd name="T34" fmla="*/ 15 w 138"/>
                <a:gd name="T35" fmla="*/ 28 h 139"/>
                <a:gd name="T36" fmla="*/ 16 w 138"/>
                <a:gd name="T37" fmla="*/ 40 h 139"/>
                <a:gd name="T38" fmla="*/ 12 w 138"/>
                <a:gd name="T39" fmla="*/ 49 h 139"/>
                <a:gd name="T40" fmla="*/ 2 w 138"/>
                <a:gd name="T41" fmla="*/ 56 h 139"/>
                <a:gd name="T42" fmla="*/ 12 w 138"/>
                <a:gd name="T43" fmla="*/ 67 h 139"/>
                <a:gd name="T44" fmla="*/ 1 w 138"/>
                <a:gd name="T45" fmla="*/ 78 h 139"/>
                <a:gd name="T46" fmla="*/ 11 w 138"/>
                <a:gd name="T47" fmla="*/ 86 h 139"/>
                <a:gd name="T48" fmla="*/ 14 w 138"/>
                <a:gd name="T49" fmla="*/ 95 h 139"/>
                <a:gd name="T50" fmla="*/ 12 w 138"/>
                <a:gd name="T51" fmla="*/ 107 h 139"/>
                <a:gd name="T52" fmla="*/ 27 w 138"/>
                <a:gd name="T53" fmla="*/ 108 h 139"/>
                <a:gd name="T54" fmla="*/ 27 w 138"/>
                <a:gd name="T55" fmla="*/ 123 h 139"/>
                <a:gd name="T56" fmla="*/ 40 w 138"/>
                <a:gd name="T57" fmla="*/ 123 h 139"/>
                <a:gd name="T58" fmla="*/ 48 w 138"/>
                <a:gd name="T59" fmla="*/ 126 h 139"/>
                <a:gd name="T60" fmla="*/ 56 w 138"/>
                <a:gd name="T61" fmla="*/ 136 h 139"/>
                <a:gd name="T62" fmla="*/ 66 w 138"/>
                <a:gd name="T63" fmla="*/ 127 h 139"/>
                <a:gd name="T64" fmla="*/ 77 w 138"/>
                <a:gd name="T65" fmla="*/ 137 h 139"/>
                <a:gd name="T66" fmla="*/ 86 w 138"/>
                <a:gd name="T67" fmla="*/ 128 h 139"/>
                <a:gd name="T68" fmla="*/ 94 w 138"/>
                <a:gd name="T69" fmla="*/ 125 h 139"/>
                <a:gd name="T70" fmla="*/ 107 w 138"/>
                <a:gd name="T71" fmla="*/ 126 h 139"/>
                <a:gd name="T72" fmla="*/ 107 w 138"/>
                <a:gd name="T73" fmla="*/ 112 h 139"/>
                <a:gd name="T74" fmla="*/ 123 w 138"/>
                <a:gd name="T75" fmla="*/ 111 h 139"/>
                <a:gd name="T76" fmla="*/ 122 w 138"/>
                <a:gd name="T77" fmla="*/ 99 h 139"/>
                <a:gd name="T78" fmla="*/ 126 w 138"/>
                <a:gd name="T79" fmla="*/ 91 h 139"/>
                <a:gd name="T80" fmla="*/ 81 w 138"/>
                <a:gd name="T81" fmla="*/ 68 h 139"/>
                <a:gd name="T82" fmla="*/ 57 w 138"/>
                <a:gd name="T83" fmla="*/ 72 h 139"/>
                <a:gd name="T84" fmla="*/ 81 w 138"/>
                <a:gd name="T85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" h="139">
                  <a:moveTo>
                    <a:pt x="135" y="88"/>
                  </a:moveTo>
                  <a:cubicBezTo>
                    <a:pt x="137" y="87"/>
                    <a:pt x="138" y="85"/>
                    <a:pt x="136" y="83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27" y="75"/>
                    <a:pt x="126" y="73"/>
                    <a:pt x="126" y="72"/>
                  </a:cubicBezTo>
                  <a:cubicBezTo>
                    <a:pt x="126" y="72"/>
                    <a:pt x="128" y="69"/>
                    <a:pt x="130" y="67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8" y="59"/>
                    <a:pt x="138" y="57"/>
                    <a:pt x="136" y="56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2"/>
                    <a:pt x="123" y="51"/>
                    <a:pt x="123" y="50"/>
                  </a:cubicBezTo>
                  <a:cubicBezTo>
                    <a:pt x="122" y="50"/>
                    <a:pt x="123" y="46"/>
                    <a:pt x="124" y="44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9" y="34"/>
                    <a:pt x="128" y="32"/>
                    <a:pt x="12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4" y="32"/>
                    <a:pt x="111" y="32"/>
                    <a:pt x="111" y="31"/>
                  </a:cubicBezTo>
                  <a:cubicBezTo>
                    <a:pt x="111" y="31"/>
                    <a:pt x="110" y="28"/>
                    <a:pt x="110" y="2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3"/>
                    <a:pt x="109" y="12"/>
                    <a:pt x="107" y="13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6" y="18"/>
                    <a:pt x="94" y="18"/>
                    <a:pt x="93" y="18"/>
                  </a:cubicBezTo>
                  <a:cubicBezTo>
                    <a:pt x="93" y="18"/>
                    <a:pt x="91" y="15"/>
                    <a:pt x="90" y="1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2"/>
                    <a:pt x="84" y="1"/>
                    <a:pt x="82" y="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11"/>
                    <a:pt x="72" y="13"/>
                    <a:pt x="72" y="13"/>
                  </a:cubicBezTo>
                  <a:cubicBezTo>
                    <a:pt x="71" y="13"/>
                    <a:pt x="68" y="11"/>
                    <a:pt x="66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0"/>
                    <a:pt x="57" y="0"/>
                    <a:pt x="56" y="3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4"/>
                    <a:pt x="50" y="16"/>
                    <a:pt x="50" y="16"/>
                  </a:cubicBezTo>
                  <a:cubicBezTo>
                    <a:pt x="49" y="16"/>
                    <a:pt x="46" y="16"/>
                    <a:pt x="44" y="1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1" y="10"/>
                    <a:pt x="31" y="1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5"/>
                    <a:pt x="31" y="27"/>
                    <a:pt x="31" y="27"/>
                  </a:cubicBezTo>
                  <a:cubicBezTo>
                    <a:pt x="30" y="28"/>
                    <a:pt x="27" y="29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28"/>
                    <a:pt x="11" y="29"/>
                    <a:pt x="12" y="3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3"/>
                    <a:pt x="18" y="45"/>
                    <a:pt x="17" y="45"/>
                  </a:cubicBezTo>
                  <a:cubicBezTo>
                    <a:pt x="17" y="46"/>
                    <a:pt x="15" y="48"/>
                    <a:pt x="12" y="4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4"/>
                    <a:pt x="2" y="56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1" y="64"/>
                    <a:pt x="12" y="66"/>
                    <a:pt x="12" y="67"/>
                  </a:cubicBezTo>
                  <a:cubicBezTo>
                    <a:pt x="12" y="68"/>
                    <a:pt x="10" y="70"/>
                    <a:pt x="8" y="72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80"/>
                    <a:pt x="0" y="82"/>
                    <a:pt x="2" y="83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3" y="87"/>
                    <a:pt x="15" y="89"/>
                    <a:pt x="15" y="89"/>
                  </a:cubicBezTo>
                  <a:cubicBezTo>
                    <a:pt x="16" y="90"/>
                    <a:pt x="15" y="93"/>
                    <a:pt x="14" y="95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5"/>
                    <a:pt x="10" y="107"/>
                    <a:pt x="12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4" y="107"/>
                    <a:pt x="26" y="108"/>
                    <a:pt x="27" y="108"/>
                  </a:cubicBezTo>
                  <a:cubicBezTo>
                    <a:pt x="27" y="108"/>
                    <a:pt x="28" y="112"/>
                    <a:pt x="28" y="114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7" y="126"/>
                    <a:pt x="29" y="127"/>
                    <a:pt x="31" y="126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2" y="122"/>
                    <a:pt x="44" y="121"/>
                    <a:pt x="45" y="121"/>
                  </a:cubicBezTo>
                  <a:cubicBezTo>
                    <a:pt x="45" y="121"/>
                    <a:pt x="47" y="124"/>
                    <a:pt x="48" y="126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2" y="138"/>
                    <a:pt x="54" y="138"/>
                    <a:pt x="56" y="136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4" y="128"/>
                    <a:pt x="66" y="127"/>
                    <a:pt x="66" y="127"/>
                  </a:cubicBezTo>
                  <a:cubicBezTo>
                    <a:pt x="67" y="127"/>
                    <a:pt x="70" y="128"/>
                    <a:pt x="71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9" y="139"/>
                    <a:pt x="81" y="139"/>
                    <a:pt x="82" y="136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7" y="125"/>
                    <a:pt x="88" y="123"/>
                    <a:pt x="88" y="123"/>
                  </a:cubicBezTo>
                  <a:cubicBezTo>
                    <a:pt x="89" y="123"/>
                    <a:pt x="92" y="124"/>
                    <a:pt x="94" y="125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5" y="130"/>
                    <a:pt x="107" y="129"/>
                    <a:pt x="107" y="126"/>
                  </a:cubicBezTo>
                  <a:cubicBezTo>
                    <a:pt x="107" y="117"/>
                    <a:pt x="107" y="117"/>
                    <a:pt x="107" y="117"/>
                  </a:cubicBezTo>
                  <a:cubicBezTo>
                    <a:pt x="107" y="115"/>
                    <a:pt x="107" y="112"/>
                    <a:pt x="107" y="112"/>
                  </a:cubicBezTo>
                  <a:cubicBezTo>
                    <a:pt x="108" y="111"/>
                    <a:pt x="111" y="110"/>
                    <a:pt x="11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5" y="112"/>
                    <a:pt x="127" y="110"/>
                    <a:pt x="126" y="107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1" y="97"/>
                    <a:pt x="120" y="94"/>
                    <a:pt x="121" y="94"/>
                  </a:cubicBezTo>
                  <a:cubicBezTo>
                    <a:pt x="121" y="93"/>
                    <a:pt x="123" y="91"/>
                    <a:pt x="126" y="91"/>
                  </a:cubicBezTo>
                  <a:lnTo>
                    <a:pt x="135" y="88"/>
                  </a:lnTo>
                  <a:close/>
                  <a:moveTo>
                    <a:pt x="81" y="68"/>
                  </a:moveTo>
                  <a:cubicBezTo>
                    <a:pt x="82" y="74"/>
                    <a:pt x="77" y="80"/>
                    <a:pt x="71" y="81"/>
                  </a:cubicBezTo>
                  <a:cubicBezTo>
                    <a:pt x="64" y="83"/>
                    <a:pt x="58" y="78"/>
                    <a:pt x="57" y="72"/>
                  </a:cubicBezTo>
                  <a:cubicBezTo>
                    <a:pt x="56" y="65"/>
                    <a:pt x="60" y="59"/>
                    <a:pt x="67" y="58"/>
                  </a:cubicBezTo>
                  <a:cubicBezTo>
                    <a:pt x="74" y="57"/>
                    <a:pt x="80" y="61"/>
                    <a:pt x="81" y="68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684F528-CEC0-4B6C-8468-D7C83DE80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9689" y="2606605"/>
              <a:ext cx="938989" cy="900509"/>
            </a:xfrm>
            <a:custGeom>
              <a:avLst/>
              <a:gdLst>
                <a:gd name="T0" fmla="*/ 238 w 265"/>
                <a:gd name="T1" fmla="*/ 106 h 265"/>
                <a:gd name="T2" fmla="*/ 253 w 265"/>
                <a:gd name="T3" fmla="*/ 77 h 265"/>
                <a:gd name="T4" fmla="*/ 219 w 265"/>
                <a:gd name="T5" fmla="*/ 67 h 265"/>
                <a:gd name="T6" fmla="*/ 221 w 265"/>
                <a:gd name="T7" fmla="*/ 34 h 265"/>
                <a:gd name="T8" fmla="*/ 188 w 265"/>
                <a:gd name="T9" fmla="*/ 39 h 265"/>
                <a:gd name="T10" fmla="*/ 177 w 265"/>
                <a:gd name="T11" fmla="*/ 8 h 265"/>
                <a:gd name="T12" fmla="*/ 147 w 265"/>
                <a:gd name="T13" fmla="*/ 25 h 265"/>
                <a:gd name="T14" fmla="*/ 126 w 265"/>
                <a:gd name="T15" fmla="*/ 0 h 265"/>
                <a:gd name="T16" fmla="*/ 105 w 265"/>
                <a:gd name="T17" fmla="*/ 27 h 265"/>
                <a:gd name="T18" fmla="*/ 76 w 265"/>
                <a:gd name="T19" fmla="*/ 13 h 265"/>
                <a:gd name="T20" fmla="*/ 66 w 265"/>
                <a:gd name="T21" fmla="*/ 46 h 265"/>
                <a:gd name="T22" fmla="*/ 34 w 265"/>
                <a:gd name="T23" fmla="*/ 44 h 265"/>
                <a:gd name="T24" fmla="*/ 38 w 265"/>
                <a:gd name="T25" fmla="*/ 77 h 265"/>
                <a:gd name="T26" fmla="*/ 8 w 265"/>
                <a:gd name="T27" fmla="*/ 88 h 265"/>
                <a:gd name="T28" fmla="*/ 24 w 265"/>
                <a:gd name="T29" fmla="*/ 118 h 265"/>
                <a:gd name="T30" fmla="*/ 0 w 265"/>
                <a:gd name="T31" fmla="*/ 140 h 265"/>
                <a:gd name="T32" fmla="*/ 27 w 265"/>
                <a:gd name="T33" fmla="*/ 160 h 265"/>
                <a:gd name="T34" fmla="*/ 12 w 265"/>
                <a:gd name="T35" fmla="*/ 189 h 265"/>
                <a:gd name="T36" fmla="*/ 46 w 265"/>
                <a:gd name="T37" fmla="*/ 199 h 265"/>
                <a:gd name="T38" fmla="*/ 43 w 265"/>
                <a:gd name="T39" fmla="*/ 231 h 265"/>
                <a:gd name="T40" fmla="*/ 77 w 265"/>
                <a:gd name="T41" fmla="*/ 227 h 265"/>
                <a:gd name="T42" fmla="*/ 87 w 265"/>
                <a:gd name="T43" fmla="*/ 258 h 265"/>
                <a:gd name="T44" fmla="*/ 118 w 265"/>
                <a:gd name="T45" fmla="*/ 241 h 265"/>
                <a:gd name="T46" fmla="*/ 139 w 265"/>
                <a:gd name="T47" fmla="*/ 265 h 265"/>
                <a:gd name="T48" fmla="*/ 160 w 265"/>
                <a:gd name="T49" fmla="*/ 239 h 265"/>
                <a:gd name="T50" fmla="*/ 189 w 265"/>
                <a:gd name="T51" fmla="*/ 253 h 265"/>
                <a:gd name="T52" fmla="*/ 198 w 265"/>
                <a:gd name="T53" fmla="*/ 220 h 265"/>
                <a:gd name="T54" fmla="*/ 231 w 265"/>
                <a:gd name="T55" fmla="*/ 222 h 265"/>
                <a:gd name="T56" fmla="*/ 226 w 265"/>
                <a:gd name="T57" fmla="*/ 188 h 265"/>
                <a:gd name="T58" fmla="*/ 257 w 265"/>
                <a:gd name="T59" fmla="*/ 178 h 265"/>
                <a:gd name="T60" fmla="*/ 241 w 265"/>
                <a:gd name="T61" fmla="*/ 148 h 265"/>
                <a:gd name="T62" fmla="*/ 265 w 265"/>
                <a:gd name="T63" fmla="*/ 126 h 265"/>
                <a:gd name="T64" fmla="*/ 204 w 265"/>
                <a:gd name="T65" fmla="*/ 158 h 265"/>
                <a:gd name="T66" fmla="*/ 204 w 265"/>
                <a:gd name="T67" fmla="*/ 108 h 265"/>
                <a:gd name="T68" fmla="*/ 214 w 265"/>
                <a:gd name="T69" fmla="*/ 154 h 265"/>
                <a:gd name="T70" fmla="*/ 163 w 265"/>
                <a:gd name="T71" fmla="*/ 109 h 265"/>
                <a:gd name="T72" fmla="*/ 175 w 265"/>
                <a:gd name="T73" fmla="*/ 60 h 265"/>
                <a:gd name="T74" fmla="*/ 111 w 265"/>
                <a:gd name="T75" fmla="*/ 50 h 265"/>
                <a:gd name="T76" fmla="*/ 158 w 265"/>
                <a:gd name="T77" fmla="*/ 60 h 265"/>
                <a:gd name="T78" fmla="*/ 107 w 265"/>
                <a:gd name="T79" fmla="*/ 60 h 265"/>
                <a:gd name="T80" fmla="*/ 132 w 265"/>
                <a:gd name="T81" fmla="*/ 154 h 265"/>
                <a:gd name="T82" fmla="*/ 153 w 265"/>
                <a:gd name="T83" fmla="*/ 133 h 265"/>
                <a:gd name="T84" fmla="*/ 108 w 265"/>
                <a:gd name="T85" fmla="*/ 101 h 265"/>
                <a:gd name="T86" fmla="*/ 59 w 265"/>
                <a:gd name="T87" fmla="*/ 89 h 265"/>
                <a:gd name="T88" fmla="*/ 50 w 265"/>
                <a:gd name="T89" fmla="*/ 153 h 265"/>
                <a:gd name="T90" fmla="*/ 60 w 265"/>
                <a:gd name="T91" fmla="*/ 107 h 265"/>
                <a:gd name="T92" fmla="*/ 60 w 265"/>
                <a:gd name="T93" fmla="*/ 157 h 265"/>
                <a:gd name="T94" fmla="*/ 63 w 265"/>
                <a:gd name="T95" fmla="*/ 165 h 265"/>
                <a:gd name="T96" fmla="*/ 98 w 265"/>
                <a:gd name="T97" fmla="*/ 201 h 265"/>
                <a:gd name="T98" fmla="*/ 58 w 265"/>
                <a:gd name="T99" fmla="*/ 175 h 265"/>
                <a:gd name="T100" fmla="*/ 110 w 265"/>
                <a:gd name="T101" fmla="*/ 214 h 265"/>
                <a:gd name="T102" fmla="*/ 136 w 265"/>
                <a:gd name="T103" fmla="*/ 171 h 265"/>
                <a:gd name="T104" fmla="*/ 174 w 265"/>
                <a:gd name="T105" fmla="*/ 206 h 265"/>
                <a:gd name="T106" fmla="*/ 162 w 265"/>
                <a:gd name="T107" fmla="*/ 157 h 265"/>
                <a:gd name="T108" fmla="*/ 192 w 265"/>
                <a:gd name="T109" fmla="*/ 1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5" h="265">
                  <a:moveTo>
                    <a:pt x="260" y="121"/>
                  </a:moveTo>
                  <a:cubicBezTo>
                    <a:pt x="241" y="118"/>
                    <a:pt x="241" y="118"/>
                    <a:pt x="241" y="118"/>
                  </a:cubicBezTo>
                  <a:cubicBezTo>
                    <a:pt x="240" y="114"/>
                    <a:pt x="239" y="110"/>
                    <a:pt x="238" y="106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8" y="94"/>
                    <a:pt x="259" y="91"/>
                    <a:pt x="258" y="89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2" y="74"/>
                    <a:pt x="249" y="73"/>
                    <a:pt x="246" y="74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5" y="74"/>
                    <a:pt x="222" y="71"/>
                    <a:pt x="219" y="67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33" y="49"/>
                    <a:pt x="233" y="46"/>
                    <a:pt x="231" y="4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0" y="33"/>
                    <a:pt x="217" y="33"/>
                    <a:pt x="215" y="34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5" y="43"/>
                    <a:pt x="192" y="41"/>
                    <a:pt x="188" y="3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17"/>
                    <a:pt x="192" y="14"/>
                    <a:pt x="190" y="13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5" y="7"/>
                    <a:pt x="172" y="8"/>
                    <a:pt x="171" y="1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6" y="26"/>
                    <a:pt x="152" y="25"/>
                    <a:pt x="147" y="2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2"/>
                    <a:pt x="142" y="0"/>
                    <a:pt x="13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3" y="25"/>
                    <a:pt x="109" y="26"/>
                    <a:pt x="105" y="2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8"/>
                    <a:pt x="91" y="7"/>
                    <a:pt x="88" y="8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14"/>
                    <a:pt x="72" y="16"/>
                    <a:pt x="73" y="19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4" y="41"/>
                    <a:pt x="70" y="43"/>
                    <a:pt x="66" y="46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8" y="33"/>
                    <a:pt x="45" y="33"/>
                    <a:pt x="43" y="3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46"/>
                    <a:pt x="32" y="49"/>
                    <a:pt x="33" y="5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3" y="70"/>
                    <a:pt x="41" y="74"/>
                    <a:pt x="38" y="77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6" y="72"/>
                    <a:pt x="14" y="73"/>
                    <a:pt x="13" y="75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90"/>
                    <a:pt x="8" y="93"/>
                    <a:pt x="10" y="94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6" y="109"/>
                    <a:pt x="25" y="114"/>
                    <a:pt x="24" y="118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21"/>
                    <a:pt x="0" y="124"/>
                    <a:pt x="0" y="12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5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5" y="152"/>
                    <a:pt x="26" y="156"/>
                    <a:pt x="27" y="16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7" y="172"/>
                    <a:pt x="6" y="175"/>
                    <a:pt x="7" y="177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3" y="192"/>
                    <a:pt x="16" y="193"/>
                    <a:pt x="18" y="192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40" y="191"/>
                    <a:pt x="43" y="195"/>
                    <a:pt x="46" y="199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32" y="217"/>
                    <a:pt x="32" y="220"/>
                    <a:pt x="34" y="222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3"/>
                    <a:pt x="48" y="233"/>
                    <a:pt x="50" y="232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70" y="222"/>
                    <a:pt x="73" y="225"/>
                    <a:pt x="77" y="227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71" y="249"/>
                    <a:pt x="73" y="252"/>
                    <a:pt x="75" y="253"/>
                  </a:cubicBezTo>
                  <a:cubicBezTo>
                    <a:pt x="87" y="258"/>
                    <a:pt x="87" y="258"/>
                    <a:pt x="87" y="258"/>
                  </a:cubicBezTo>
                  <a:cubicBezTo>
                    <a:pt x="90" y="259"/>
                    <a:pt x="92" y="258"/>
                    <a:pt x="94" y="256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8" y="240"/>
                    <a:pt x="113" y="240"/>
                    <a:pt x="118" y="241"/>
                  </a:cubicBezTo>
                  <a:cubicBezTo>
                    <a:pt x="121" y="261"/>
                    <a:pt x="121" y="261"/>
                    <a:pt x="121" y="261"/>
                  </a:cubicBezTo>
                  <a:cubicBezTo>
                    <a:pt x="121" y="263"/>
                    <a:pt x="123" y="265"/>
                    <a:pt x="126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42" y="265"/>
                    <a:pt x="144" y="263"/>
                    <a:pt x="144" y="261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51" y="240"/>
                    <a:pt x="156" y="240"/>
                    <a:pt x="160" y="239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1" y="258"/>
                    <a:pt x="174" y="259"/>
                    <a:pt x="176" y="258"/>
                  </a:cubicBezTo>
                  <a:cubicBezTo>
                    <a:pt x="189" y="253"/>
                    <a:pt x="189" y="253"/>
                    <a:pt x="189" y="253"/>
                  </a:cubicBezTo>
                  <a:cubicBezTo>
                    <a:pt x="191" y="252"/>
                    <a:pt x="192" y="249"/>
                    <a:pt x="192" y="247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91" y="225"/>
                    <a:pt x="195" y="223"/>
                    <a:pt x="198" y="22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7" y="233"/>
                    <a:pt x="220" y="233"/>
                    <a:pt x="221" y="231"/>
                  </a:cubicBezTo>
                  <a:cubicBezTo>
                    <a:pt x="231" y="222"/>
                    <a:pt x="231" y="222"/>
                    <a:pt x="231" y="222"/>
                  </a:cubicBezTo>
                  <a:cubicBezTo>
                    <a:pt x="233" y="220"/>
                    <a:pt x="233" y="217"/>
                    <a:pt x="231" y="215"/>
                  </a:cubicBezTo>
                  <a:cubicBezTo>
                    <a:pt x="219" y="199"/>
                    <a:pt x="219" y="199"/>
                    <a:pt x="219" y="199"/>
                  </a:cubicBezTo>
                  <a:cubicBezTo>
                    <a:pt x="222" y="196"/>
                    <a:pt x="224" y="192"/>
                    <a:pt x="226" y="188"/>
                  </a:cubicBezTo>
                  <a:cubicBezTo>
                    <a:pt x="246" y="193"/>
                    <a:pt x="246" y="193"/>
                    <a:pt x="246" y="193"/>
                  </a:cubicBezTo>
                  <a:cubicBezTo>
                    <a:pt x="248" y="194"/>
                    <a:pt x="251" y="193"/>
                    <a:pt x="252" y="190"/>
                  </a:cubicBezTo>
                  <a:cubicBezTo>
                    <a:pt x="257" y="178"/>
                    <a:pt x="257" y="178"/>
                    <a:pt x="257" y="178"/>
                  </a:cubicBezTo>
                  <a:cubicBezTo>
                    <a:pt x="258" y="176"/>
                    <a:pt x="257" y="173"/>
                    <a:pt x="255" y="172"/>
                  </a:cubicBezTo>
                  <a:cubicBezTo>
                    <a:pt x="238" y="161"/>
                    <a:pt x="238" y="161"/>
                    <a:pt x="238" y="161"/>
                  </a:cubicBezTo>
                  <a:cubicBezTo>
                    <a:pt x="239" y="157"/>
                    <a:pt x="240" y="152"/>
                    <a:pt x="241" y="148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3" y="144"/>
                    <a:pt x="265" y="142"/>
                    <a:pt x="265" y="140"/>
                  </a:cubicBezTo>
                  <a:cubicBezTo>
                    <a:pt x="265" y="126"/>
                    <a:pt x="265" y="126"/>
                    <a:pt x="265" y="126"/>
                  </a:cubicBezTo>
                  <a:cubicBezTo>
                    <a:pt x="265" y="124"/>
                    <a:pt x="263" y="121"/>
                    <a:pt x="260" y="121"/>
                  </a:cubicBezTo>
                  <a:close/>
                  <a:moveTo>
                    <a:pt x="214" y="154"/>
                  </a:moveTo>
                  <a:cubicBezTo>
                    <a:pt x="213" y="159"/>
                    <a:pt x="208" y="161"/>
                    <a:pt x="204" y="15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6" y="135"/>
                    <a:pt x="166" y="131"/>
                    <a:pt x="170" y="12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8" y="105"/>
                    <a:pt x="213" y="107"/>
                    <a:pt x="214" y="112"/>
                  </a:cubicBezTo>
                  <a:cubicBezTo>
                    <a:pt x="214" y="112"/>
                    <a:pt x="217" y="122"/>
                    <a:pt x="217" y="133"/>
                  </a:cubicBezTo>
                  <a:cubicBezTo>
                    <a:pt x="217" y="143"/>
                    <a:pt x="214" y="154"/>
                    <a:pt x="214" y="154"/>
                  </a:cubicBezTo>
                  <a:close/>
                  <a:moveTo>
                    <a:pt x="205" y="90"/>
                  </a:moveTo>
                  <a:cubicBezTo>
                    <a:pt x="208" y="94"/>
                    <a:pt x="206" y="99"/>
                    <a:pt x="201" y="10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58" y="110"/>
                    <a:pt x="155" y="107"/>
                    <a:pt x="156" y="102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6" y="59"/>
                    <a:pt x="171" y="57"/>
                    <a:pt x="175" y="60"/>
                  </a:cubicBezTo>
                  <a:cubicBezTo>
                    <a:pt x="175" y="60"/>
                    <a:pt x="185" y="65"/>
                    <a:pt x="192" y="73"/>
                  </a:cubicBezTo>
                  <a:cubicBezTo>
                    <a:pt x="200" y="80"/>
                    <a:pt x="205" y="90"/>
                    <a:pt x="205" y="90"/>
                  </a:cubicBezTo>
                  <a:close/>
                  <a:moveTo>
                    <a:pt x="111" y="50"/>
                  </a:moveTo>
                  <a:cubicBezTo>
                    <a:pt x="111" y="50"/>
                    <a:pt x="122" y="47"/>
                    <a:pt x="132" y="47"/>
                  </a:cubicBezTo>
                  <a:cubicBezTo>
                    <a:pt x="143" y="47"/>
                    <a:pt x="154" y="50"/>
                    <a:pt x="154" y="50"/>
                  </a:cubicBezTo>
                  <a:cubicBezTo>
                    <a:pt x="158" y="52"/>
                    <a:pt x="160" y="56"/>
                    <a:pt x="158" y="60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4" y="98"/>
                    <a:pt x="130" y="98"/>
                    <a:pt x="128" y="94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5" y="56"/>
                    <a:pt x="106" y="52"/>
                    <a:pt x="111" y="50"/>
                  </a:cubicBezTo>
                  <a:close/>
                  <a:moveTo>
                    <a:pt x="153" y="133"/>
                  </a:moveTo>
                  <a:cubicBezTo>
                    <a:pt x="153" y="144"/>
                    <a:pt x="144" y="154"/>
                    <a:pt x="132" y="154"/>
                  </a:cubicBezTo>
                  <a:cubicBezTo>
                    <a:pt x="121" y="154"/>
                    <a:pt x="112" y="144"/>
                    <a:pt x="112" y="133"/>
                  </a:cubicBezTo>
                  <a:cubicBezTo>
                    <a:pt x="112" y="121"/>
                    <a:pt x="121" y="112"/>
                    <a:pt x="132" y="112"/>
                  </a:cubicBezTo>
                  <a:cubicBezTo>
                    <a:pt x="144" y="112"/>
                    <a:pt x="153" y="121"/>
                    <a:pt x="153" y="133"/>
                  </a:cubicBezTo>
                  <a:close/>
                  <a:moveTo>
                    <a:pt x="89" y="59"/>
                  </a:moveTo>
                  <a:cubicBezTo>
                    <a:pt x="94" y="56"/>
                    <a:pt x="98" y="58"/>
                    <a:pt x="99" y="6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9" y="106"/>
                    <a:pt x="107" y="109"/>
                    <a:pt x="102" y="108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59" y="98"/>
                    <a:pt x="57" y="93"/>
                    <a:pt x="59" y="89"/>
                  </a:cubicBezTo>
                  <a:cubicBezTo>
                    <a:pt x="59" y="89"/>
                    <a:pt x="65" y="79"/>
                    <a:pt x="72" y="72"/>
                  </a:cubicBezTo>
                  <a:cubicBezTo>
                    <a:pt x="80" y="64"/>
                    <a:pt x="89" y="59"/>
                    <a:pt x="89" y="59"/>
                  </a:cubicBezTo>
                  <a:close/>
                  <a:moveTo>
                    <a:pt x="50" y="153"/>
                  </a:moveTo>
                  <a:cubicBezTo>
                    <a:pt x="50" y="153"/>
                    <a:pt x="47" y="142"/>
                    <a:pt x="47" y="132"/>
                  </a:cubicBezTo>
                  <a:cubicBezTo>
                    <a:pt x="47" y="121"/>
                    <a:pt x="50" y="110"/>
                    <a:pt x="50" y="110"/>
                  </a:cubicBezTo>
                  <a:cubicBezTo>
                    <a:pt x="51" y="106"/>
                    <a:pt x="56" y="104"/>
                    <a:pt x="60" y="10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8" y="130"/>
                    <a:pt x="98" y="134"/>
                    <a:pt x="93" y="136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6" y="160"/>
                    <a:pt x="51" y="158"/>
                    <a:pt x="50" y="153"/>
                  </a:cubicBezTo>
                  <a:close/>
                  <a:moveTo>
                    <a:pt x="58" y="175"/>
                  </a:moveTo>
                  <a:cubicBezTo>
                    <a:pt x="56" y="171"/>
                    <a:pt x="58" y="166"/>
                    <a:pt x="63" y="16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6" y="155"/>
                    <a:pt x="109" y="158"/>
                    <a:pt x="108" y="162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7" y="206"/>
                    <a:pt x="93" y="207"/>
                    <a:pt x="89" y="205"/>
                  </a:cubicBezTo>
                  <a:cubicBezTo>
                    <a:pt x="89" y="205"/>
                    <a:pt x="79" y="200"/>
                    <a:pt x="71" y="192"/>
                  </a:cubicBezTo>
                  <a:cubicBezTo>
                    <a:pt x="64" y="185"/>
                    <a:pt x="58" y="175"/>
                    <a:pt x="58" y="175"/>
                  </a:cubicBezTo>
                  <a:close/>
                  <a:moveTo>
                    <a:pt x="153" y="214"/>
                  </a:moveTo>
                  <a:cubicBezTo>
                    <a:pt x="153" y="214"/>
                    <a:pt x="142" y="217"/>
                    <a:pt x="131" y="217"/>
                  </a:cubicBezTo>
                  <a:cubicBezTo>
                    <a:pt x="121" y="217"/>
                    <a:pt x="110" y="214"/>
                    <a:pt x="110" y="214"/>
                  </a:cubicBezTo>
                  <a:cubicBezTo>
                    <a:pt x="105" y="213"/>
                    <a:pt x="103" y="209"/>
                    <a:pt x="106" y="204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9" y="167"/>
                    <a:pt x="133" y="167"/>
                    <a:pt x="136" y="171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59" y="209"/>
                    <a:pt x="157" y="213"/>
                    <a:pt x="153" y="214"/>
                  </a:cubicBezTo>
                  <a:close/>
                  <a:moveTo>
                    <a:pt x="174" y="206"/>
                  </a:moveTo>
                  <a:cubicBezTo>
                    <a:pt x="170" y="208"/>
                    <a:pt x="166" y="206"/>
                    <a:pt x="164" y="202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54" y="158"/>
                    <a:pt x="157" y="155"/>
                    <a:pt x="162" y="157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5" y="167"/>
                    <a:pt x="207" y="171"/>
                    <a:pt x="205" y="176"/>
                  </a:cubicBezTo>
                  <a:cubicBezTo>
                    <a:pt x="205" y="176"/>
                    <a:pt x="199" y="185"/>
                    <a:pt x="192" y="193"/>
                  </a:cubicBezTo>
                  <a:cubicBezTo>
                    <a:pt x="184" y="200"/>
                    <a:pt x="174" y="206"/>
                    <a:pt x="174" y="206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81B2FD-C5F4-4925-B9F5-4CADEC6C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4" y="1"/>
            <a:ext cx="9763125" cy="866514"/>
          </a:xfrm>
        </p:spPr>
        <p:txBody>
          <a:bodyPr/>
          <a:lstStyle/>
          <a:p>
            <a:r>
              <a:rPr lang="en-US" dirty="0"/>
              <a:t>What is offline reinforcement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A48E-4845-4570-B9AD-D4B0B399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250" y="4990796"/>
            <a:ext cx="4746003" cy="706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Offline means Off-policy.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529E6-0EE9-4CE8-B4FA-414EFC29E140}"/>
              </a:ext>
            </a:extLst>
          </p:cNvPr>
          <p:cNvSpPr txBox="1"/>
          <p:nvPr/>
        </p:nvSpPr>
        <p:spPr>
          <a:xfrm>
            <a:off x="1449864" y="3585854"/>
            <a:ext cx="277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Observation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DB07F84-8189-40D2-81B6-27146A7E9B45}"/>
              </a:ext>
            </a:extLst>
          </p:cNvPr>
          <p:cNvCxnSpPr>
            <a:cxnSpLocks/>
          </p:cNvCxnSpPr>
          <p:nvPr/>
        </p:nvCxnSpPr>
        <p:spPr>
          <a:xfrm rot="5400000">
            <a:off x="2821591" y="2224502"/>
            <a:ext cx="12949" cy="2794627"/>
          </a:xfrm>
          <a:prstGeom prst="bentConnector3">
            <a:avLst>
              <a:gd name="adj1" fmla="val 3270704"/>
            </a:avLst>
          </a:prstGeom>
          <a:ln w="38100"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FEDF20D3-C94D-4FB2-A313-D49A12D4511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21595" y="930171"/>
            <a:ext cx="12949" cy="2794627"/>
          </a:xfrm>
          <a:prstGeom prst="bentConnector3">
            <a:avLst>
              <a:gd name="adj1" fmla="val 3212339"/>
            </a:avLst>
          </a:prstGeom>
          <a:ln w="38100"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46BE0F-EDD3-4BEE-8873-7265E8C497C0}"/>
              </a:ext>
            </a:extLst>
          </p:cNvPr>
          <p:cNvSpPr txBox="1"/>
          <p:nvPr/>
        </p:nvSpPr>
        <p:spPr>
          <a:xfrm>
            <a:off x="3073980" y="2300219"/>
            <a:ext cx="162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Policy  </a:t>
            </a:r>
            <a:r>
              <a:rPr lang="en-US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26E0E-6BEE-4B31-8AA4-7AA47AAB6009}"/>
              </a:ext>
            </a:extLst>
          </p:cNvPr>
          <p:cNvSpPr txBox="1"/>
          <p:nvPr/>
        </p:nvSpPr>
        <p:spPr>
          <a:xfrm>
            <a:off x="1430756" y="4124212"/>
            <a:ext cx="274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Reward</a:t>
            </a:r>
          </a:p>
        </p:txBody>
      </p:sp>
      <p:sp>
        <p:nvSpPr>
          <p:cNvPr id="9" name="Freeform 248">
            <a:extLst>
              <a:ext uri="{FF2B5EF4-FFF2-40B4-BE49-F238E27FC236}">
                <a16:creationId xmlns:a16="http://schemas.microsoft.com/office/drawing/2014/main" id="{719D85A6-2422-466F-A49E-569AD725ED06}"/>
              </a:ext>
            </a:extLst>
          </p:cNvPr>
          <p:cNvSpPr>
            <a:spLocks/>
          </p:cNvSpPr>
          <p:nvPr/>
        </p:nvSpPr>
        <p:spPr bwMode="auto">
          <a:xfrm>
            <a:off x="3149146" y="2340331"/>
            <a:ext cx="2212944" cy="1313070"/>
          </a:xfrm>
          <a:custGeom>
            <a:avLst/>
            <a:gdLst>
              <a:gd name="T0" fmla="*/ 273 w 4091"/>
              <a:gd name="T1" fmla="*/ 3174 h 3174"/>
              <a:gd name="T2" fmla="*/ 3818 w 4091"/>
              <a:gd name="T3" fmla="*/ 3174 h 3174"/>
              <a:gd name="T4" fmla="*/ 4091 w 4091"/>
              <a:gd name="T5" fmla="*/ 2902 h 3174"/>
              <a:gd name="T6" fmla="*/ 4091 w 4091"/>
              <a:gd name="T7" fmla="*/ 273 h 3174"/>
              <a:gd name="T8" fmla="*/ 3818 w 4091"/>
              <a:gd name="T9" fmla="*/ 0 h 3174"/>
              <a:gd name="T10" fmla="*/ 273 w 4091"/>
              <a:gd name="T11" fmla="*/ 0 h 3174"/>
              <a:gd name="T12" fmla="*/ 0 w 4091"/>
              <a:gd name="T13" fmla="*/ 273 h 3174"/>
              <a:gd name="T14" fmla="*/ 0 w 4091"/>
              <a:gd name="T15" fmla="*/ 2902 h 3174"/>
              <a:gd name="T16" fmla="*/ 273 w 4091"/>
              <a:gd name="T17" fmla="*/ 3174 h 3174"/>
              <a:gd name="connsiteX0" fmla="*/ 667 w 10000"/>
              <a:gd name="connsiteY0" fmla="*/ 10000 h 10000"/>
              <a:gd name="connsiteX1" fmla="*/ 4958 w 10000"/>
              <a:gd name="connsiteY1" fmla="*/ 9912 h 10000"/>
              <a:gd name="connsiteX2" fmla="*/ 9333 w 10000"/>
              <a:gd name="connsiteY2" fmla="*/ 10000 h 10000"/>
              <a:gd name="connsiteX3" fmla="*/ 10000 w 10000"/>
              <a:gd name="connsiteY3" fmla="*/ 9143 h 10000"/>
              <a:gd name="connsiteX4" fmla="*/ 10000 w 10000"/>
              <a:gd name="connsiteY4" fmla="*/ 860 h 10000"/>
              <a:gd name="connsiteX5" fmla="*/ 9333 w 10000"/>
              <a:gd name="connsiteY5" fmla="*/ 0 h 10000"/>
              <a:gd name="connsiteX6" fmla="*/ 667 w 10000"/>
              <a:gd name="connsiteY6" fmla="*/ 0 h 10000"/>
              <a:gd name="connsiteX7" fmla="*/ 0 w 10000"/>
              <a:gd name="connsiteY7" fmla="*/ 860 h 10000"/>
              <a:gd name="connsiteX8" fmla="*/ 0 w 10000"/>
              <a:gd name="connsiteY8" fmla="*/ 9143 h 10000"/>
              <a:gd name="connsiteX9" fmla="*/ 667 w 10000"/>
              <a:gd name="connsiteY9" fmla="*/ 10000 h 10000"/>
              <a:gd name="connsiteX0" fmla="*/ 667 w 10000"/>
              <a:gd name="connsiteY0" fmla="*/ 10043 h 10043"/>
              <a:gd name="connsiteX1" fmla="*/ 4958 w 10000"/>
              <a:gd name="connsiteY1" fmla="*/ 9955 h 10043"/>
              <a:gd name="connsiteX2" fmla="*/ 9333 w 10000"/>
              <a:gd name="connsiteY2" fmla="*/ 10043 h 10043"/>
              <a:gd name="connsiteX3" fmla="*/ 10000 w 10000"/>
              <a:gd name="connsiteY3" fmla="*/ 9186 h 10043"/>
              <a:gd name="connsiteX4" fmla="*/ 10000 w 10000"/>
              <a:gd name="connsiteY4" fmla="*/ 903 h 10043"/>
              <a:gd name="connsiteX5" fmla="*/ 9333 w 10000"/>
              <a:gd name="connsiteY5" fmla="*/ 43 h 10043"/>
              <a:gd name="connsiteX6" fmla="*/ 4914 w 10000"/>
              <a:gd name="connsiteY6" fmla="*/ 0 h 10043"/>
              <a:gd name="connsiteX7" fmla="*/ 667 w 10000"/>
              <a:gd name="connsiteY7" fmla="*/ 43 h 10043"/>
              <a:gd name="connsiteX8" fmla="*/ 0 w 10000"/>
              <a:gd name="connsiteY8" fmla="*/ 903 h 10043"/>
              <a:gd name="connsiteX9" fmla="*/ 0 w 10000"/>
              <a:gd name="connsiteY9" fmla="*/ 9186 h 10043"/>
              <a:gd name="connsiteX10" fmla="*/ 667 w 10000"/>
              <a:gd name="connsiteY10" fmla="*/ 10043 h 10043"/>
              <a:gd name="connsiteX0" fmla="*/ 667 w 10000"/>
              <a:gd name="connsiteY0" fmla="*/ 10043 h 10043"/>
              <a:gd name="connsiteX1" fmla="*/ 4958 w 10000"/>
              <a:gd name="connsiteY1" fmla="*/ 9955 h 10043"/>
              <a:gd name="connsiteX2" fmla="*/ 9333 w 10000"/>
              <a:gd name="connsiteY2" fmla="*/ 10043 h 10043"/>
              <a:gd name="connsiteX3" fmla="*/ 10000 w 10000"/>
              <a:gd name="connsiteY3" fmla="*/ 9186 h 10043"/>
              <a:gd name="connsiteX4" fmla="*/ 10000 w 10000"/>
              <a:gd name="connsiteY4" fmla="*/ 903 h 10043"/>
              <a:gd name="connsiteX5" fmla="*/ 9333 w 10000"/>
              <a:gd name="connsiteY5" fmla="*/ 43 h 10043"/>
              <a:gd name="connsiteX6" fmla="*/ 4738 w 10000"/>
              <a:gd name="connsiteY6" fmla="*/ 0 h 10043"/>
              <a:gd name="connsiteX7" fmla="*/ 667 w 10000"/>
              <a:gd name="connsiteY7" fmla="*/ 43 h 10043"/>
              <a:gd name="connsiteX8" fmla="*/ 0 w 10000"/>
              <a:gd name="connsiteY8" fmla="*/ 903 h 10043"/>
              <a:gd name="connsiteX9" fmla="*/ 0 w 10000"/>
              <a:gd name="connsiteY9" fmla="*/ 9186 h 10043"/>
              <a:gd name="connsiteX10" fmla="*/ 667 w 10000"/>
              <a:gd name="connsiteY10" fmla="*/ 10043 h 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43">
                <a:moveTo>
                  <a:pt x="667" y="10043"/>
                </a:moveTo>
                <a:lnTo>
                  <a:pt x="4958" y="9955"/>
                </a:lnTo>
                <a:lnTo>
                  <a:pt x="9333" y="10043"/>
                </a:lnTo>
                <a:cubicBezTo>
                  <a:pt x="9699" y="10043"/>
                  <a:pt x="10000" y="9659"/>
                  <a:pt x="10000" y="9186"/>
                </a:cubicBezTo>
                <a:lnTo>
                  <a:pt x="10000" y="903"/>
                </a:lnTo>
                <a:cubicBezTo>
                  <a:pt x="10000" y="427"/>
                  <a:pt x="9699" y="43"/>
                  <a:pt x="9333" y="43"/>
                </a:cubicBezTo>
                <a:lnTo>
                  <a:pt x="4738" y="0"/>
                </a:lnTo>
                <a:lnTo>
                  <a:pt x="667" y="43"/>
                </a:lnTo>
                <a:cubicBezTo>
                  <a:pt x="298" y="43"/>
                  <a:pt x="0" y="427"/>
                  <a:pt x="0" y="903"/>
                </a:cubicBezTo>
                <a:lnTo>
                  <a:pt x="0" y="9186"/>
                </a:lnTo>
                <a:cubicBezTo>
                  <a:pt x="0" y="9659"/>
                  <a:pt x="298" y="10043"/>
                  <a:pt x="667" y="10043"/>
                </a:cubicBez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3234" tIns="46616" rIns="93234" bIns="46616" numCol="1" anchor="t" anchorCtr="0" compatLnSpc="1">
            <a:prstTxWarp prst="textNoShape">
              <a:avLst/>
            </a:prstTxWarp>
          </a:bodyPr>
          <a:lstStyle/>
          <a:p>
            <a:endParaRPr lang="en-US" sz="183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80A47-1C3F-4AE5-9CC8-5675CBEEA425}"/>
              </a:ext>
            </a:extLst>
          </p:cNvPr>
          <p:cNvSpPr txBox="1"/>
          <p:nvPr/>
        </p:nvSpPr>
        <p:spPr>
          <a:xfrm>
            <a:off x="1521402" y="1456683"/>
            <a:ext cx="275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104E63-A0A2-4C39-9D73-ACB80C8C8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519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2" t="2740" r="2740" b="3759"/>
          <a:stretch/>
        </p:blipFill>
        <p:spPr>
          <a:xfrm>
            <a:off x="749505" y="2328407"/>
            <a:ext cx="1340428" cy="1341340"/>
          </a:xfrm>
          <a:prstGeom prst="ellipse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25B14D-4FE3-4997-82CA-AAD19343130C}"/>
              </a:ext>
            </a:extLst>
          </p:cNvPr>
          <p:cNvCxnSpPr>
            <a:cxnSpLocks/>
          </p:cNvCxnSpPr>
          <p:nvPr/>
        </p:nvCxnSpPr>
        <p:spPr>
          <a:xfrm flipV="1">
            <a:off x="4225380" y="1766236"/>
            <a:ext cx="407000" cy="549312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5280FF-F868-4728-99B9-A90850DD7F1D}"/>
              </a:ext>
            </a:extLst>
          </p:cNvPr>
          <p:cNvCxnSpPr>
            <a:cxnSpLocks/>
          </p:cNvCxnSpPr>
          <p:nvPr/>
        </p:nvCxnSpPr>
        <p:spPr>
          <a:xfrm flipH="1" flipV="1">
            <a:off x="3953185" y="1723323"/>
            <a:ext cx="260489" cy="573956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4CBC53-FA3B-4FBF-A1F8-B6A34D206D60}"/>
              </a:ext>
            </a:extLst>
          </p:cNvPr>
          <p:cNvCxnSpPr>
            <a:cxnSpLocks/>
          </p:cNvCxnSpPr>
          <p:nvPr/>
        </p:nvCxnSpPr>
        <p:spPr>
          <a:xfrm flipV="1">
            <a:off x="4232453" y="1761953"/>
            <a:ext cx="34389" cy="550908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3A1327-565B-428D-8AB1-9A8C54400034}"/>
              </a:ext>
            </a:extLst>
          </p:cNvPr>
          <p:cNvCxnSpPr>
            <a:cxnSpLocks/>
          </p:cNvCxnSpPr>
          <p:nvPr/>
        </p:nvCxnSpPr>
        <p:spPr>
          <a:xfrm flipV="1">
            <a:off x="4229072" y="1798380"/>
            <a:ext cx="704966" cy="520980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6F79AA-2BAE-4A8D-A00E-D0AF8AE5276B}"/>
              </a:ext>
            </a:extLst>
          </p:cNvPr>
          <p:cNvCxnSpPr>
            <a:cxnSpLocks/>
          </p:cNvCxnSpPr>
          <p:nvPr/>
        </p:nvCxnSpPr>
        <p:spPr>
          <a:xfrm flipH="1" flipV="1">
            <a:off x="3613016" y="1789000"/>
            <a:ext cx="606585" cy="510184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B81BDD9-3E4E-4861-A6F8-83DCAAA07FB3}"/>
              </a:ext>
            </a:extLst>
          </p:cNvPr>
          <p:cNvSpPr txBox="1"/>
          <p:nvPr/>
        </p:nvSpPr>
        <p:spPr>
          <a:xfrm>
            <a:off x="7093643" y="3564154"/>
            <a:ext cx="277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Observation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572B0F5-F907-4E72-81EB-ADF34430F19D}"/>
              </a:ext>
            </a:extLst>
          </p:cNvPr>
          <p:cNvCxnSpPr>
            <a:cxnSpLocks/>
          </p:cNvCxnSpPr>
          <p:nvPr/>
        </p:nvCxnSpPr>
        <p:spPr>
          <a:xfrm rot="5400000">
            <a:off x="8484482" y="2210785"/>
            <a:ext cx="12949" cy="2794627"/>
          </a:xfrm>
          <a:prstGeom prst="bentConnector3">
            <a:avLst>
              <a:gd name="adj1" fmla="val 3270704"/>
            </a:avLst>
          </a:prstGeom>
          <a:ln w="38100"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BEA1D214-D8CF-4E2E-B515-050DDC2108B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84486" y="916454"/>
            <a:ext cx="12949" cy="2794627"/>
          </a:xfrm>
          <a:prstGeom prst="bentConnector3">
            <a:avLst>
              <a:gd name="adj1" fmla="val 3212339"/>
            </a:avLst>
          </a:prstGeom>
          <a:ln w="38100"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78DC6CC-B755-40FA-ADAF-BBEB91F45615}"/>
              </a:ext>
            </a:extLst>
          </p:cNvPr>
          <p:cNvSpPr txBox="1"/>
          <p:nvPr/>
        </p:nvSpPr>
        <p:spPr>
          <a:xfrm>
            <a:off x="8768508" y="2248797"/>
            <a:ext cx="162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Policy  </a:t>
            </a:r>
            <a:r>
              <a:rPr lang="en-US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6A4B3-CFA0-45B7-8B81-10B3F5A9B430}"/>
              </a:ext>
            </a:extLst>
          </p:cNvPr>
          <p:cNvSpPr txBox="1"/>
          <p:nvPr/>
        </p:nvSpPr>
        <p:spPr>
          <a:xfrm>
            <a:off x="7093647" y="4110495"/>
            <a:ext cx="274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Reward</a:t>
            </a:r>
          </a:p>
        </p:txBody>
      </p:sp>
      <p:sp>
        <p:nvSpPr>
          <p:cNvPr id="43" name="Freeform 248">
            <a:extLst>
              <a:ext uri="{FF2B5EF4-FFF2-40B4-BE49-F238E27FC236}">
                <a16:creationId xmlns:a16="http://schemas.microsoft.com/office/drawing/2014/main" id="{CB5DAF05-31DB-46D9-9AD3-903CDCD86F94}"/>
              </a:ext>
            </a:extLst>
          </p:cNvPr>
          <p:cNvSpPr>
            <a:spLocks/>
          </p:cNvSpPr>
          <p:nvPr/>
        </p:nvSpPr>
        <p:spPr bwMode="auto">
          <a:xfrm>
            <a:off x="8812037" y="2326614"/>
            <a:ext cx="2212944" cy="1313070"/>
          </a:xfrm>
          <a:custGeom>
            <a:avLst/>
            <a:gdLst>
              <a:gd name="T0" fmla="*/ 273 w 4091"/>
              <a:gd name="T1" fmla="*/ 3174 h 3174"/>
              <a:gd name="T2" fmla="*/ 3818 w 4091"/>
              <a:gd name="T3" fmla="*/ 3174 h 3174"/>
              <a:gd name="T4" fmla="*/ 4091 w 4091"/>
              <a:gd name="T5" fmla="*/ 2902 h 3174"/>
              <a:gd name="T6" fmla="*/ 4091 w 4091"/>
              <a:gd name="T7" fmla="*/ 273 h 3174"/>
              <a:gd name="T8" fmla="*/ 3818 w 4091"/>
              <a:gd name="T9" fmla="*/ 0 h 3174"/>
              <a:gd name="T10" fmla="*/ 273 w 4091"/>
              <a:gd name="T11" fmla="*/ 0 h 3174"/>
              <a:gd name="T12" fmla="*/ 0 w 4091"/>
              <a:gd name="T13" fmla="*/ 273 h 3174"/>
              <a:gd name="T14" fmla="*/ 0 w 4091"/>
              <a:gd name="T15" fmla="*/ 2902 h 3174"/>
              <a:gd name="T16" fmla="*/ 273 w 4091"/>
              <a:gd name="T17" fmla="*/ 3174 h 3174"/>
              <a:gd name="connsiteX0" fmla="*/ 667 w 10000"/>
              <a:gd name="connsiteY0" fmla="*/ 10000 h 10000"/>
              <a:gd name="connsiteX1" fmla="*/ 4958 w 10000"/>
              <a:gd name="connsiteY1" fmla="*/ 9912 h 10000"/>
              <a:gd name="connsiteX2" fmla="*/ 9333 w 10000"/>
              <a:gd name="connsiteY2" fmla="*/ 10000 h 10000"/>
              <a:gd name="connsiteX3" fmla="*/ 10000 w 10000"/>
              <a:gd name="connsiteY3" fmla="*/ 9143 h 10000"/>
              <a:gd name="connsiteX4" fmla="*/ 10000 w 10000"/>
              <a:gd name="connsiteY4" fmla="*/ 860 h 10000"/>
              <a:gd name="connsiteX5" fmla="*/ 9333 w 10000"/>
              <a:gd name="connsiteY5" fmla="*/ 0 h 10000"/>
              <a:gd name="connsiteX6" fmla="*/ 667 w 10000"/>
              <a:gd name="connsiteY6" fmla="*/ 0 h 10000"/>
              <a:gd name="connsiteX7" fmla="*/ 0 w 10000"/>
              <a:gd name="connsiteY7" fmla="*/ 860 h 10000"/>
              <a:gd name="connsiteX8" fmla="*/ 0 w 10000"/>
              <a:gd name="connsiteY8" fmla="*/ 9143 h 10000"/>
              <a:gd name="connsiteX9" fmla="*/ 667 w 10000"/>
              <a:gd name="connsiteY9" fmla="*/ 10000 h 10000"/>
              <a:gd name="connsiteX0" fmla="*/ 667 w 10000"/>
              <a:gd name="connsiteY0" fmla="*/ 10043 h 10043"/>
              <a:gd name="connsiteX1" fmla="*/ 4958 w 10000"/>
              <a:gd name="connsiteY1" fmla="*/ 9955 h 10043"/>
              <a:gd name="connsiteX2" fmla="*/ 9333 w 10000"/>
              <a:gd name="connsiteY2" fmla="*/ 10043 h 10043"/>
              <a:gd name="connsiteX3" fmla="*/ 10000 w 10000"/>
              <a:gd name="connsiteY3" fmla="*/ 9186 h 10043"/>
              <a:gd name="connsiteX4" fmla="*/ 10000 w 10000"/>
              <a:gd name="connsiteY4" fmla="*/ 903 h 10043"/>
              <a:gd name="connsiteX5" fmla="*/ 9333 w 10000"/>
              <a:gd name="connsiteY5" fmla="*/ 43 h 10043"/>
              <a:gd name="connsiteX6" fmla="*/ 4914 w 10000"/>
              <a:gd name="connsiteY6" fmla="*/ 0 h 10043"/>
              <a:gd name="connsiteX7" fmla="*/ 667 w 10000"/>
              <a:gd name="connsiteY7" fmla="*/ 43 h 10043"/>
              <a:gd name="connsiteX8" fmla="*/ 0 w 10000"/>
              <a:gd name="connsiteY8" fmla="*/ 903 h 10043"/>
              <a:gd name="connsiteX9" fmla="*/ 0 w 10000"/>
              <a:gd name="connsiteY9" fmla="*/ 9186 h 10043"/>
              <a:gd name="connsiteX10" fmla="*/ 667 w 10000"/>
              <a:gd name="connsiteY10" fmla="*/ 10043 h 10043"/>
              <a:gd name="connsiteX0" fmla="*/ 667 w 10000"/>
              <a:gd name="connsiteY0" fmla="*/ 10043 h 10043"/>
              <a:gd name="connsiteX1" fmla="*/ 4958 w 10000"/>
              <a:gd name="connsiteY1" fmla="*/ 9955 h 10043"/>
              <a:gd name="connsiteX2" fmla="*/ 9333 w 10000"/>
              <a:gd name="connsiteY2" fmla="*/ 10043 h 10043"/>
              <a:gd name="connsiteX3" fmla="*/ 10000 w 10000"/>
              <a:gd name="connsiteY3" fmla="*/ 9186 h 10043"/>
              <a:gd name="connsiteX4" fmla="*/ 10000 w 10000"/>
              <a:gd name="connsiteY4" fmla="*/ 903 h 10043"/>
              <a:gd name="connsiteX5" fmla="*/ 9333 w 10000"/>
              <a:gd name="connsiteY5" fmla="*/ 43 h 10043"/>
              <a:gd name="connsiteX6" fmla="*/ 4738 w 10000"/>
              <a:gd name="connsiteY6" fmla="*/ 0 h 10043"/>
              <a:gd name="connsiteX7" fmla="*/ 667 w 10000"/>
              <a:gd name="connsiteY7" fmla="*/ 43 h 10043"/>
              <a:gd name="connsiteX8" fmla="*/ 0 w 10000"/>
              <a:gd name="connsiteY8" fmla="*/ 903 h 10043"/>
              <a:gd name="connsiteX9" fmla="*/ 0 w 10000"/>
              <a:gd name="connsiteY9" fmla="*/ 9186 h 10043"/>
              <a:gd name="connsiteX10" fmla="*/ 667 w 10000"/>
              <a:gd name="connsiteY10" fmla="*/ 10043 h 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43">
                <a:moveTo>
                  <a:pt x="667" y="10043"/>
                </a:moveTo>
                <a:lnTo>
                  <a:pt x="4958" y="9955"/>
                </a:lnTo>
                <a:lnTo>
                  <a:pt x="9333" y="10043"/>
                </a:lnTo>
                <a:cubicBezTo>
                  <a:pt x="9699" y="10043"/>
                  <a:pt x="10000" y="9659"/>
                  <a:pt x="10000" y="9186"/>
                </a:cubicBezTo>
                <a:lnTo>
                  <a:pt x="10000" y="903"/>
                </a:lnTo>
                <a:cubicBezTo>
                  <a:pt x="10000" y="427"/>
                  <a:pt x="9699" y="43"/>
                  <a:pt x="9333" y="43"/>
                </a:cubicBezTo>
                <a:lnTo>
                  <a:pt x="4738" y="0"/>
                </a:lnTo>
                <a:lnTo>
                  <a:pt x="667" y="43"/>
                </a:lnTo>
                <a:cubicBezTo>
                  <a:pt x="298" y="43"/>
                  <a:pt x="0" y="427"/>
                  <a:pt x="0" y="903"/>
                </a:cubicBezTo>
                <a:lnTo>
                  <a:pt x="0" y="9186"/>
                </a:lnTo>
                <a:cubicBezTo>
                  <a:pt x="0" y="9659"/>
                  <a:pt x="298" y="10043"/>
                  <a:pt x="667" y="10043"/>
                </a:cubicBez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3234" tIns="46616" rIns="93234" bIns="46616" numCol="1" anchor="t" anchorCtr="0" compatLnSpc="1">
            <a:prstTxWarp prst="textNoShape">
              <a:avLst/>
            </a:prstTxWarp>
          </a:bodyPr>
          <a:lstStyle/>
          <a:p>
            <a:endParaRPr lang="en-US" sz="1836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F610F4-11AA-4285-AF84-43444FE5C804}"/>
              </a:ext>
            </a:extLst>
          </p:cNvPr>
          <p:cNvSpPr txBox="1"/>
          <p:nvPr/>
        </p:nvSpPr>
        <p:spPr>
          <a:xfrm>
            <a:off x="7188869" y="1452230"/>
            <a:ext cx="275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Action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7CE9CEC-1F41-43A6-907E-53A4147417B0}"/>
              </a:ext>
            </a:extLst>
          </p:cNvPr>
          <p:cNvCxnSpPr>
            <a:cxnSpLocks/>
          </p:cNvCxnSpPr>
          <p:nvPr/>
        </p:nvCxnSpPr>
        <p:spPr>
          <a:xfrm flipV="1">
            <a:off x="9888271" y="1752519"/>
            <a:ext cx="407000" cy="549312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4A78F4A-2FF4-4216-95BA-DAC75A670665}"/>
              </a:ext>
            </a:extLst>
          </p:cNvPr>
          <p:cNvCxnSpPr>
            <a:cxnSpLocks/>
          </p:cNvCxnSpPr>
          <p:nvPr/>
        </p:nvCxnSpPr>
        <p:spPr>
          <a:xfrm flipH="1" flipV="1">
            <a:off x="9616076" y="1709606"/>
            <a:ext cx="260489" cy="573956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36E3F70-2C35-4846-93A4-8CAA551D5F9A}"/>
              </a:ext>
            </a:extLst>
          </p:cNvPr>
          <p:cNvCxnSpPr>
            <a:cxnSpLocks/>
          </p:cNvCxnSpPr>
          <p:nvPr/>
        </p:nvCxnSpPr>
        <p:spPr>
          <a:xfrm flipV="1">
            <a:off x="9895344" y="1748236"/>
            <a:ext cx="34389" cy="550908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89AEEE-8636-4389-81B3-44AC39AB9BAB}"/>
              </a:ext>
            </a:extLst>
          </p:cNvPr>
          <p:cNvCxnSpPr>
            <a:cxnSpLocks/>
          </p:cNvCxnSpPr>
          <p:nvPr/>
        </p:nvCxnSpPr>
        <p:spPr>
          <a:xfrm flipV="1">
            <a:off x="9891963" y="1784663"/>
            <a:ext cx="704966" cy="520980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3E4042-AC6E-4227-AFFE-9B2F0642E64C}"/>
              </a:ext>
            </a:extLst>
          </p:cNvPr>
          <p:cNvCxnSpPr>
            <a:cxnSpLocks/>
          </p:cNvCxnSpPr>
          <p:nvPr/>
        </p:nvCxnSpPr>
        <p:spPr>
          <a:xfrm flipH="1" flipV="1">
            <a:off x="9275907" y="1775283"/>
            <a:ext cx="606585" cy="510184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phic 55" descr="Database outline">
            <a:extLst>
              <a:ext uri="{FF2B5EF4-FFF2-40B4-BE49-F238E27FC236}">
                <a16:creationId xmlns:a16="http://schemas.microsoft.com/office/drawing/2014/main" id="{D6D0427B-5BCE-4CE2-B8AE-F31823F3B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667" y="2124175"/>
            <a:ext cx="1622191" cy="16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10" grpId="0"/>
      <p:bldP spid="38" grpId="0"/>
      <p:bldP spid="41" grpId="0"/>
      <p:bldP spid="42" grpId="0"/>
      <p:bldP spid="4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C498-7C7C-4CB6-B251-4A370B38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9525"/>
            <a:ext cx="9901238" cy="78105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off-policy </a:t>
            </a:r>
            <a:r>
              <a:rPr lang="en-US" strike="sngStrike" dirty="0" err="1"/>
              <a:t>learning</a:t>
            </a:r>
            <a:r>
              <a:rPr lang="en-US" dirty="0" err="1"/>
              <a:t>evaluation</a:t>
            </a:r>
            <a:r>
              <a:rPr lang="en-US" dirty="0"/>
              <a:t> be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07B54-8596-4D46-8447-09770953C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62100"/>
                <a:ext cx="10515600" cy="50990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1952: Horvitz &amp; Thompson.  First version</a:t>
                </a:r>
              </a:p>
              <a:p>
                <a:pPr marL="0" indent="0">
                  <a:buNone/>
                </a:pPr>
                <a:r>
                  <a:rPr lang="en-US" dirty="0"/>
                  <a:t>1995: Auer, </a:t>
                </a:r>
                <a:r>
                  <a:rPr lang="en-US" dirty="0" err="1"/>
                  <a:t>Cesa</a:t>
                </a:r>
                <a:r>
                  <a:rPr lang="en-US" dirty="0"/>
                  <a:t>-Bianchi, Freund, Schapire: (Contextual) Bandits</a:t>
                </a:r>
              </a:p>
              <a:p>
                <a:pPr marL="0" indent="0">
                  <a:buNone/>
                </a:pPr>
                <a:r>
                  <a:rPr lang="en-US" dirty="0"/>
                  <a:t>2000: Precup, Sutton, Singh: Multi-step reinforcement learning</a:t>
                </a:r>
              </a:p>
              <a:p>
                <a:pPr marL="0" indent="0">
                  <a:buNone/>
                </a:pPr>
                <a:r>
                  <a:rPr lang="en-US" dirty="0"/>
                  <a:t>2011: Dudik, Langford, Li: Doubly robust approaches.</a:t>
                </a:r>
              </a:p>
              <a:p>
                <a:pPr marL="0" indent="0">
                  <a:buNone/>
                </a:pPr>
                <a:r>
                  <a:rPr lang="en-US" dirty="0"/>
                  <a:t>&lt;many variance improvements&gt;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2016: Jiang &amp; Li: states help</a:t>
                </a:r>
              </a:p>
              <a:p>
                <a:pPr marL="0" indent="0">
                  <a:buNone/>
                </a:pPr>
                <a:r>
                  <a:rPr lang="en-US" dirty="0"/>
                  <a:t>2019: </a:t>
                </a:r>
                <a:r>
                  <a:rPr lang="en-US" dirty="0">
                    <a:hlinkClick r:id="rId2"/>
                  </a:rPr>
                  <a:t>http://aka.ms/personalizer</a:t>
                </a:r>
                <a:r>
                  <a:rPr lang="en-US" dirty="0"/>
                  <a:t> : Commercial system routinely using</a:t>
                </a:r>
              </a:p>
              <a:p>
                <a:pPr marL="0" indent="0">
                  <a:buNone/>
                </a:pPr>
                <a:r>
                  <a:rPr lang="en-US" dirty="0"/>
                  <a:t>2020: Karampatziakis, Langford, Mineiro: Tight confidence intervals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big remaining issue: high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data hungry.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07B54-8596-4D46-8447-09770953C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62100"/>
                <a:ext cx="10515600" cy="5099050"/>
              </a:xfrm>
              <a:blipFill>
                <a:blip r:embed="rId3"/>
                <a:stretch>
                  <a:fillRect l="-1159" t="-1912" b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EEB12A60-75C2-4219-9E1E-4FC74FC8B5A8}"/>
              </a:ext>
            </a:extLst>
          </p:cNvPr>
          <p:cNvSpPr txBox="1">
            <a:spLocks/>
          </p:cNvSpPr>
          <p:nvPr/>
        </p:nvSpPr>
        <p:spPr>
          <a:xfrm>
            <a:off x="704850" y="781050"/>
            <a:ext cx="11096625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Importance Weight based Counterfactual Evaluation</a:t>
            </a:r>
          </a:p>
        </p:txBody>
      </p:sp>
    </p:spTree>
    <p:extLst>
      <p:ext uri="{BB962C8B-B14F-4D97-AF65-F5344CB8AC3E}">
        <p14:creationId xmlns:p14="http://schemas.microsoft.com/office/powerpoint/2010/main" val="26345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528A-A495-4E40-ACFF-F3F53617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0"/>
            <a:ext cx="3857626" cy="749300"/>
          </a:xfrm>
        </p:spPr>
        <p:txBody>
          <a:bodyPr/>
          <a:lstStyle/>
          <a:p>
            <a:r>
              <a:rPr lang="en-US" dirty="0"/>
              <a:t>What is a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3F193-25FD-4D69-B6EF-0342954D7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660" y="17283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“Your current observation.”  RL-layman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“Sufficient information to base an action on.” RL-Traditional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“Minimal sufficient information to base an action on.” Physics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28BFC08-7E45-460B-974B-BD1FD373D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116974"/>
            <a:ext cx="2302213" cy="14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E3056EAC-FEB2-470F-9BA0-58C797838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2770745"/>
            <a:ext cx="1509206" cy="15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5F5D0-47ED-4056-A466-44AF070D8A0C}"/>
              </a:ext>
            </a:extLst>
          </p:cNvPr>
          <p:cNvSpPr txBox="1"/>
          <p:nvPr/>
        </p:nvSpPr>
        <p:spPr>
          <a:xfrm>
            <a:off x="217751" y="4516422"/>
            <a:ext cx="2300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Position</a:t>
            </a:r>
          </a:p>
          <a:p>
            <a:r>
              <a:rPr lang="en-US" sz="2800" dirty="0"/>
              <a:t>Orientation</a:t>
            </a:r>
          </a:p>
          <a:p>
            <a:r>
              <a:rPr lang="en-US" sz="2800" dirty="0"/>
              <a:t>Velocity</a:t>
            </a:r>
          </a:p>
          <a:p>
            <a:r>
              <a:rPr lang="en-US" sz="2800" dirty="0"/>
              <a:t>Of each object</a:t>
            </a:r>
          </a:p>
        </p:txBody>
      </p:sp>
    </p:spTree>
    <p:extLst>
      <p:ext uri="{BB962C8B-B14F-4D97-AF65-F5344CB8AC3E}">
        <p14:creationId xmlns:p14="http://schemas.microsoft.com/office/powerpoint/2010/main" val="33028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6507-CC44-4295-8EC9-CF58BD2E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0"/>
            <a:ext cx="11010900" cy="1325563"/>
          </a:xfrm>
        </p:spPr>
        <p:txBody>
          <a:bodyPr/>
          <a:lstStyle/>
          <a:p>
            <a:r>
              <a:rPr lang="en-US" dirty="0"/>
              <a:t>How do we find minimal sufficient information to base an action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EA15-75FF-489E-813D-6C692304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minimal?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… unclear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8C79D2-8F8B-4CFA-B5A7-BEFAAAA57A7B}"/>
              </a:ext>
            </a:extLst>
          </p:cNvPr>
          <p:cNvGrpSpPr/>
          <p:nvPr/>
        </p:nvGrpSpPr>
        <p:grpSpPr>
          <a:xfrm>
            <a:off x="5539109" y="2663187"/>
            <a:ext cx="1758097" cy="1174812"/>
            <a:chOff x="6096000" y="2606605"/>
            <a:chExt cx="1802678" cy="120460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42A3B95-2D03-467C-B864-C79DAD301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914" y="3242338"/>
              <a:ext cx="390684" cy="392535"/>
            </a:xfrm>
            <a:custGeom>
              <a:avLst/>
              <a:gdLst>
                <a:gd name="T0" fmla="*/ 27 w 132"/>
                <a:gd name="T1" fmla="*/ 32 h 132"/>
                <a:gd name="T2" fmla="*/ 27 w 132"/>
                <a:gd name="T3" fmla="*/ 40 h 132"/>
                <a:gd name="T4" fmla="*/ 17 w 132"/>
                <a:gd name="T5" fmla="*/ 50 h 132"/>
                <a:gd name="T6" fmla="*/ 1 w 132"/>
                <a:gd name="T7" fmla="*/ 53 h 132"/>
                <a:gd name="T8" fmla="*/ 3 w 132"/>
                <a:gd name="T9" fmla="*/ 67 h 132"/>
                <a:gd name="T10" fmla="*/ 20 w 132"/>
                <a:gd name="T11" fmla="*/ 75 h 132"/>
                <a:gd name="T12" fmla="*/ 20 w 132"/>
                <a:gd name="T13" fmla="*/ 89 h 132"/>
                <a:gd name="T14" fmla="*/ 11 w 132"/>
                <a:gd name="T15" fmla="*/ 102 h 132"/>
                <a:gd name="T16" fmla="*/ 22 w 132"/>
                <a:gd name="T17" fmla="*/ 111 h 132"/>
                <a:gd name="T18" fmla="*/ 40 w 132"/>
                <a:gd name="T19" fmla="*/ 104 h 132"/>
                <a:gd name="T20" fmla="*/ 49 w 132"/>
                <a:gd name="T21" fmla="*/ 114 h 132"/>
                <a:gd name="T22" fmla="*/ 52 w 132"/>
                <a:gd name="T23" fmla="*/ 131 h 132"/>
                <a:gd name="T24" fmla="*/ 67 w 132"/>
                <a:gd name="T25" fmla="*/ 129 h 132"/>
                <a:gd name="T26" fmla="*/ 75 w 132"/>
                <a:gd name="T27" fmla="*/ 111 h 132"/>
                <a:gd name="T28" fmla="*/ 81 w 132"/>
                <a:gd name="T29" fmla="*/ 110 h 132"/>
                <a:gd name="T30" fmla="*/ 88 w 132"/>
                <a:gd name="T31" fmla="*/ 112 h 132"/>
                <a:gd name="T32" fmla="*/ 102 w 132"/>
                <a:gd name="T33" fmla="*/ 121 h 132"/>
                <a:gd name="T34" fmla="*/ 111 w 132"/>
                <a:gd name="T35" fmla="*/ 110 h 132"/>
                <a:gd name="T36" fmla="*/ 104 w 132"/>
                <a:gd name="T37" fmla="*/ 92 h 132"/>
                <a:gd name="T38" fmla="*/ 107 w 132"/>
                <a:gd name="T39" fmla="*/ 86 h 132"/>
                <a:gd name="T40" fmla="*/ 114 w 132"/>
                <a:gd name="T41" fmla="*/ 82 h 132"/>
                <a:gd name="T42" fmla="*/ 130 w 132"/>
                <a:gd name="T43" fmla="*/ 79 h 132"/>
                <a:gd name="T44" fmla="*/ 128 w 132"/>
                <a:gd name="T45" fmla="*/ 65 h 132"/>
                <a:gd name="T46" fmla="*/ 111 w 132"/>
                <a:gd name="T47" fmla="*/ 57 h 132"/>
                <a:gd name="T48" fmla="*/ 110 w 132"/>
                <a:gd name="T49" fmla="*/ 51 h 132"/>
                <a:gd name="T50" fmla="*/ 112 w 132"/>
                <a:gd name="T51" fmla="*/ 43 h 132"/>
                <a:gd name="T52" fmla="*/ 121 w 132"/>
                <a:gd name="T53" fmla="*/ 30 h 132"/>
                <a:gd name="T54" fmla="*/ 109 w 132"/>
                <a:gd name="T55" fmla="*/ 21 h 132"/>
                <a:gd name="T56" fmla="*/ 91 w 132"/>
                <a:gd name="T57" fmla="*/ 27 h 132"/>
                <a:gd name="T58" fmla="*/ 86 w 132"/>
                <a:gd name="T59" fmla="*/ 25 h 132"/>
                <a:gd name="T60" fmla="*/ 82 w 132"/>
                <a:gd name="T61" fmla="*/ 18 h 132"/>
                <a:gd name="T62" fmla="*/ 79 w 132"/>
                <a:gd name="T63" fmla="*/ 1 h 132"/>
                <a:gd name="T64" fmla="*/ 65 w 132"/>
                <a:gd name="T65" fmla="*/ 3 h 132"/>
                <a:gd name="T66" fmla="*/ 57 w 132"/>
                <a:gd name="T67" fmla="*/ 21 h 132"/>
                <a:gd name="T68" fmla="*/ 51 w 132"/>
                <a:gd name="T69" fmla="*/ 22 h 132"/>
                <a:gd name="T70" fmla="*/ 43 w 132"/>
                <a:gd name="T71" fmla="*/ 20 h 132"/>
                <a:gd name="T72" fmla="*/ 29 w 132"/>
                <a:gd name="T73" fmla="*/ 11 h 132"/>
                <a:gd name="T74" fmla="*/ 21 w 132"/>
                <a:gd name="T75" fmla="*/ 22 h 132"/>
                <a:gd name="T76" fmla="*/ 80 w 132"/>
                <a:gd name="T77" fmla="*/ 85 h 132"/>
                <a:gd name="T78" fmla="*/ 51 w 132"/>
                <a:gd name="T79" fmla="*/ 4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32">
                  <a:moveTo>
                    <a:pt x="21" y="2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9" y="36"/>
                    <a:pt x="29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2"/>
                    <a:pt x="25" y="44"/>
                    <a:pt x="24" y="46"/>
                  </a:cubicBezTo>
                  <a:cubicBezTo>
                    <a:pt x="23" y="48"/>
                    <a:pt x="21" y="50"/>
                    <a:pt x="17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" y="49"/>
                    <a:pt x="1" y="51"/>
                    <a:pt x="1" y="5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8" y="70"/>
                    <a:pt x="20" y="72"/>
                    <a:pt x="20" y="75"/>
                  </a:cubicBezTo>
                  <a:cubicBezTo>
                    <a:pt x="21" y="77"/>
                    <a:pt x="21" y="79"/>
                    <a:pt x="22" y="82"/>
                  </a:cubicBezTo>
                  <a:cubicBezTo>
                    <a:pt x="23" y="84"/>
                    <a:pt x="23" y="86"/>
                    <a:pt x="20" y="8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0" y="98"/>
                    <a:pt x="10" y="101"/>
                    <a:pt x="11" y="10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1"/>
                    <a:pt x="20" y="112"/>
                    <a:pt x="22" y="111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6" y="102"/>
                    <a:pt x="38" y="103"/>
                    <a:pt x="40" y="104"/>
                  </a:cubicBezTo>
                  <a:cubicBezTo>
                    <a:pt x="42" y="106"/>
                    <a:pt x="44" y="107"/>
                    <a:pt x="45" y="108"/>
                  </a:cubicBezTo>
                  <a:cubicBezTo>
                    <a:pt x="48" y="108"/>
                    <a:pt x="49" y="110"/>
                    <a:pt x="49" y="114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9" y="129"/>
                    <a:pt x="51" y="130"/>
                    <a:pt x="52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4" y="132"/>
                    <a:pt x="66" y="131"/>
                    <a:pt x="67" y="129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70" y="113"/>
                    <a:pt x="72" y="112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7" y="111"/>
                    <a:pt x="79" y="110"/>
                    <a:pt x="81" y="110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3" y="109"/>
                    <a:pt x="85" y="109"/>
                    <a:pt x="88" y="112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8" y="122"/>
                    <a:pt x="101" y="122"/>
                    <a:pt x="102" y="121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4"/>
                    <a:pt x="112" y="112"/>
                    <a:pt x="111" y="11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96"/>
                    <a:pt x="103" y="94"/>
                    <a:pt x="104" y="92"/>
                  </a:cubicBezTo>
                  <a:cubicBezTo>
                    <a:pt x="104" y="92"/>
                    <a:pt x="104" y="91"/>
                    <a:pt x="104" y="91"/>
                  </a:cubicBezTo>
                  <a:cubicBezTo>
                    <a:pt x="105" y="90"/>
                    <a:pt x="106" y="88"/>
                    <a:pt x="107" y="86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8" y="84"/>
                    <a:pt x="110" y="82"/>
                    <a:pt x="114" y="82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8" y="83"/>
                    <a:pt x="130" y="81"/>
                    <a:pt x="130" y="7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2" y="68"/>
                    <a:pt x="131" y="66"/>
                    <a:pt x="128" y="65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3" y="61"/>
                    <a:pt x="112" y="59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5"/>
                    <a:pt x="110" y="53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49"/>
                    <a:pt x="109" y="46"/>
                    <a:pt x="112" y="43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2" y="34"/>
                    <a:pt x="122" y="31"/>
                    <a:pt x="121" y="30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1"/>
                    <a:pt x="112" y="20"/>
                    <a:pt x="109" y="21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6" y="30"/>
                    <a:pt x="93" y="29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0" y="26"/>
                    <a:pt x="88" y="25"/>
                    <a:pt x="86" y="25"/>
                  </a:cubicBezTo>
                  <a:cubicBezTo>
                    <a:pt x="86" y="25"/>
                    <a:pt x="86" y="24"/>
                    <a:pt x="86" y="24"/>
                  </a:cubicBezTo>
                  <a:cubicBezTo>
                    <a:pt x="84" y="23"/>
                    <a:pt x="82" y="22"/>
                    <a:pt x="82" y="18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3"/>
                    <a:pt x="80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6" y="1"/>
                    <a:pt x="65" y="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9"/>
                    <a:pt x="59" y="20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5" y="21"/>
                    <a:pt x="53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8" y="23"/>
                    <a:pt x="46" y="23"/>
                    <a:pt x="43" y="2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0"/>
                    <a:pt x="31" y="10"/>
                    <a:pt x="29" y="11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0" y="20"/>
                    <a:pt x="21" y="22"/>
                  </a:cubicBezTo>
                  <a:close/>
                  <a:moveTo>
                    <a:pt x="85" y="51"/>
                  </a:moveTo>
                  <a:cubicBezTo>
                    <a:pt x="93" y="62"/>
                    <a:pt x="91" y="77"/>
                    <a:pt x="80" y="85"/>
                  </a:cubicBezTo>
                  <a:cubicBezTo>
                    <a:pt x="70" y="93"/>
                    <a:pt x="55" y="91"/>
                    <a:pt x="47" y="81"/>
                  </a:cubicBezTo>
                  <a:cubicBezTo>
                    <a:pt x="38" y="70"/>
                    <a:pt x="40" y="55"/>
                    <a:pt x="51" y="47"/>
                  </a:cubicBezTo>
                  <a:cubicBezTo>
                    <a:pt x="62" y="39"/>
                    <a:pt x="77" y="41"/>
                    <a:pt x="85" y="51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5DDE594-64F5-40C7-94E4-19BE73BE66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0" y="3201603"/>
              <a:ext cx="606320" cy="609605"/>
            </a:xfrm>
            <a:custGeom>
              <a:avLst/>
              <a:gdLst>
                <a:gd name="T0" fmla="*/ 136 w 138"/>
                <a:gd name="T1" fmla="*/ 83 h 139"/>
                <a:gd name="T2" fmla="*/ 126 w 138"/>
                <a:gd name="T3" fmla="*/ 72 h 139"/>
                <a:gd name="T4" fmla="*/ 136 w 138"/>
                <a:gd name="T5" fmla="*/ 61 h 139"/>
                <a:gd name="T6" fmla="*/ 127 w 138"/>
                <a:gd name="T7" fmla="*/ 53 h 139"/>
                <a:gd name="T8" fmla="*/ 124 w 138"/>
                <a:gd name="T9" fmla="*/ 44 h 139"/>
                <a:gd name="T10" fmla="*/ 126 w 138"/>
                <a:gd name="T11" fmla="*/ 32 h 139"/>
                <a:gd name="T12" fmla="*/ 111 w 138"/>
                <a:gd name="T13" fmla="*/ 31 h 139"/>
                <a:gd name="T14" fmla="*/ 111 w 138"/>
                <a:gd name="T15" fmla="*/ 16 h 139"/>
                <a:gd name="T16" fmla="*/ 98 w 138"/>
                <a:gd name="T17" fmla="*/ 17 h 139"/>
                <a:gd name="T18" fmla="*/ 90 w 138"/>
                <a:gd name="T19" fmla="*/ 13 h 139"/>
                <a:gd name="T20" fmla="*/ 82 w 138"/>
                <a:gd name="T21" fmla="*/ 3 h 139"/>
                <a:gd name="T22" fmla="*/ 72 w 138"/>
                <a:gd name="T23" fmla="*/ 13 h 139"/>
                <a:gd name="T24" fmla="*/ 61 w 138"/>
                <a:gd name="T25" fmla="*/ 2 h 139"/>
                <a:gd name="T26" fmla="*/ 52 w 138"/>
                <a:gd name="T27" fmla="*/ 11 h 139"/>
                <a:gd name="T28" fmla="*/ 44 w 138"/>
                <a:gd name="T29" fmla="*/ 15 h 139"/>
                <a:gd name="T30" fmla="*/ 31 w 138"/>
                <a:gd name="T31" fmla="*/ 13 h 139"/>
                <a:gd name="T32" fmla="*/ 31 w 138"/>
                <a:gd name="T33" fmla="*/ 27 h 139"/>
                <a:gd name="T34" fmla="*/ 15 w 138"/>
                <a:gd name="T35" fmla="*/ 28 h 139"/>
                <a:gd name="T36" fmla="*/ 16 w 138"/>
                <a:gd name="T37" fmla="*/ 40 h 139"/>
                <a:gd name="T38" fmla="*/ 12 w 138"/>
                <a:gd name="T39" fmla="*/ 49 h 139"/>
                <a:gd name="T40" fmla="*/ 2 w 138"/>
                <a:gd name="T41" fmla="*/ 56 h 139"/>
                <a:gd name="T42" fmla="*/ 12 w 138"/>
                <a:gd name="T43" fmla="*/ 67 h 139"/>
                <a:gd name="T44" fmla="*/ 1 w 138"/>
                <a:gd name="T45" fmla="*/ 78 h 139"/>
                <a:gd name="T46" fmla="*/ 11 w 138"/>
                <a:gd name="T47" fmla="*/ 86 h 139"/>
                <a:gd name="T48" fmla="*/ 14 w 138"/>
                <a:gd name="T49" fmla="*/ 95 h 139"/>
                <a:gd name="T50" fmla="*/ 12 w 138"/>
                <a:gd name="T51" fmla="*/ 107 h 139"/>
                <a:gd name="T52" fmla="*/ 27 w 138"/>
                <a:gd name="T53" fmla="*/ 108 h 139"/>
                <a:gd name="T54" fmla="*/ 27 w 138"/>
                <a:gd name="T55" fmla="*/ 123 h 139"/>
                <a:gd name="T56" fmla="*/ 40 w 138"/>
                <a:gd name="T57" fmla="*/ 123 h 139"/>
                <a:gd name="T58" fmla="*/ 48 w 138"/>
                <a:gd name="T59" fmla="*/ 126 h 139"/>
                <a:gd name="T60" fmla="*/ 56 w 138"/>
                <a:gd name="T61" fmla="*/ 136 h 139"/>
                <a:gd name="T62" fmla="*/ 66 w 138"/>
                <a:gd name="T63" fmla="*/ 127 h 139"/>
                <a:gd name="T64" fmla="*/ 77 w 138"/>
                <a:gd name="T65" fmla="*/ 137 h 139"/>
                <a:gd name="T66" fmla="*/ 86 w 138"/>
                <a:gd name="T67" fmla="*/ 128 h 139"/>
                <a:gd name="T68" fmla="*/ 94 w 138"/>
                <a:gd name="T69" fmla="*/ 125 h 139"/>
                <a:gd name="T70" fmla="*/ 107 w 138"/>
                <a:gd name="T71" fmla="*/ 126 h 139"/>
                <a:gd name="T72" fmla="*/ 107 w 138"/>
                <a:gd name="T73" fmla="*/ 112 h 139"/>
                <a:gd name="T74" fmla="*/ 123 w 138"/>
                <a:gd name="T75" fmla="*/ 111 h 139"/>
                <a:gd name="T76" fmla="*/ 122 w 138"/>
                <a:gd name="T77" fmla="*/ 99 h 139"/>
                <a:gd name="T78" fmla="*/ 126 w 138"/>
                <a:gd name="T79" fmla="*/ 91 h 139"/>
                <a:gd name="T80" fmla="*/ 81 w 138"/>
                <a:gd name="T81" fmla="*/ 68 h 139"/>
                <a:gd name="T82" fmla="*/ 57 w 138"/>
                <a:gd name="T83" fmla="*/ 72 h 139"/>
                <a:gd name="T84" fmla="*/ 81 w 138"/>
                <a:gd name="T85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" h="139">
                  <a:moveTo>
                    <a:pt x="135" y="88"/>
                  </a:moveTo>
                  <a:cubicBezTo>
                    <a:pt x="137" y="87"/>
                    <a:pt x="138" y="85"/>
                    <a:pt x="136" y="83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27" y="75"/>
                    <a:pt x="126" y="73"/>
                    <a:pt x="126" y="72"/>
                  </a:cubicBezTo>
                  <a:cubicBezTo>
                    <a:pt x="126" y="72"/>
                    <a:pt x="128" y="69"/>
                    <a:pt x="130" y="67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8" y="59"/>
                    <a:pt x="138" y="57"/>
                    <a:pt x="136" y="56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2"/>
                    <a:pt x="123" y="51"/>
                    <a:pt x="123" y="50"/>
                  </a:cubicBezTo>
                  <a:cubicBezTo>
                    <a:pt x="122" y="50"/>
                    <a:pt x="123" y="46"/>
                    <a:pt x="124" y="44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9" y="34"/>
                    <a:pt x="128" y="32"/>
                    <a:pt x="12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4" y="32"/>
                    <a:pt x="111" y="32"/>
                    <a:pt x="111" y="31"/>
                  </a:cubicBezTo>
                  <a:cubicBezTo>
                    <a:pt x="111" y="31"/>
                    <a:pt x="110" y="28"/>
                    <a:pt x="110" y="2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3"/>
                    <a:pt x="109" y="12"/>
                    <a:pt x="107" y="13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6" y="18"/>
                    <a:pt x="94" y="18"/>
                    <a:pt x="93" y="18"/>
                  </a:cubicBezTo>
                  <a:cubicBezTo>
                    <a:pt x="93" y="18"/>
                    <a:pt x="91" y="15"/>
                    <a:pt x="90" y="1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2"/>
                    <a:pt x="84" y="1"/>
                    <a:pt x="82" y="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11"/>
                    <a:pt x="72" y="13"/>
                    <a:pt x="72" y="13"/>
                  </a:cubicBezTo>
                  <a:cubicBezTo>
                    <a:pt x="71" y="13"/>
                    <a:pt x="68" y="11"/>
                    <a:pt x="66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0"/>
                    <a:pt x="57" y="0"/>
                    <a:pt x="56" y="3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4"/>
                    <a:pt x="50" y="16"/>
                    <a:pt x="50" y="16"/>
                  </a:cubicBezTo>
                  <a:cubicBezTo>
                    <a:pt x="49" y="16"/>
                    <a:pt x="46" y="16"/>
                    <a:pt x="44" y="1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1" y="10"/>
                    <a:pt x="31" y="1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5"/>
                    <a:pt x="31" y="27"/>
                    <a:pt x="31" y="27"/>
                  </a:cubicBezTo>
                  <a:cubicBezTo>
                    <a:pt x="30" y="28"/>
                    <a:pt x="27" y="29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28"/>
                    <a:pt x="11" y="29"/>
                    <a:pt x="12" y="3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3"/>
                    <a:pt x="18" y="45"/>
                    <a:pt x="17" y="45"/>
                  </a:cubicBezTo>
                  <a:cubicBezTo>
                    <a:pt x="17" y="46"/>
                    <a:pt x="15" y="48"/>
                    <a:pt x="12" y="4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4"/>
                    <a:pt x="2" y="56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1" y="64"/>
                    <a:pt x="12" y="66"/>
                    <a:pt x="12" y="67"/>
                  </a:cubicBezTo>
                  <a:cubicBezTo>
                    <a:pt x="12" y="68"/>
                    <a:pt x="10" y="70"/>
                    <a:pt x="8" y="72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80"/>
                    <a:pt x="0" y="82"/>
                    <a:pt x="2" y="83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3" y="87"/>
                    <a:pt x="15" y="89"/>
                    <a:pt x="15" y="89"/>
                  </a:cubicBezTo>
                  <a:cubicBezTo>
                    <a:pt x="16" y="90"/>
                    <a:pt x="15" y="93"/>
                    <a:pt x="14" y="95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5"/>
                    <a:pt x="10" y="107"/>
                    <a:pt x="12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4" y="107"/>
                    <a:pt x="26" y="108"/>
                    <a:pt x="27" y="108"/>
                  </a:cubicBezTo>
                  <a:cubicBezTo>
                    <a:pt x="27" y="108"/>
                    <a:pt x="28" y="112"/>
                    <a:pt x="28" y="114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7" y="126"/>
                    <a:pt x="29" y="127"/>
                    <a:pt x="31" y="126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2" y="122"/>
                    <a:pt x="44" y="121"/>
                    <a:pt x="45" y="121"/>
                  </a:cubicBezTo>
                  <a:cubicBezTo>
                    <a:pt x="45" y="121"/>
                    <a:pt x="47" y="124"/>
                    <a:pt x="48" y="126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2" y="138"/>
                    <a:pt x="54" y="138"/>
                    <a:pt x="56" y="136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4" y="128"/>
                    <a:pt x="66" y="127"/>
                    <a:pt x="66" y="127"/>
                  </a:cubicBezTo>
                  <a:cubicBezTo>
                    <a:pt x="67" y="127"/>
                    <a:pt x="70" y="128"/>
                    <a:pt x="71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9" y="139"/>
                    <a:pt x="81" y="139"/>
                    <a:pt x="82" y="136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7" y="125"/>
                    <a:pt x="88" y="123"/>
                    <a:pt x="88" y="123"/>
                  </a:cubicBezTo>
                  <a:cubicBezTo>
                    <a:pt x="89" y="123"/>
                    <a:pt x="92" y="124"/>
                    <a:pt x="94" y="125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5" y="130"/>
                    <a:pt x="107" y="129"/>
                    <a:pt x="107" y="126"/>
                  </a:cubicBezTo>
                  <a:cubicBezTo>
                    <a:pt x="107" y="117"/>
                    <a:pt x="107" y="117"/>
                    <a:pt x="107" y="117"/>
                  </a:cubicBezTo>
                  <a:cubicBezTo>
                    <a:pt x="107" y="115"/>
                    <a:pt x="107" y="112"/>
                    <a:pt x="107" y="112"/>
                  </a:cubicBezTo>
                  <a:cubicBezTo>
                    <a:pt x="108" y="111"/>
                    <a:pt x="111" y="110"/>
                    <a:pt x="11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5" y="112"/>
                    <a:pt x="127" y="110"/>
                    <a:pt x="126" y="107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1" y="97"/>
                    <a:pt x="120" y="94"/>
                    <a:pt x="121" y="94"/>
                  </a:cubicBezTo>
                  <a:cubicBezTo>
                    <a:pt x="121" y="93"/>
                    <a:pt x="123" y="91"/>
                    <a:pt x="126" y="91"/>
                  </a:cubicBezTo>
                  <a:lnTo>
                    <a:pt x="135" y="88"/>
                  </a:lnTo>
                  <a:close/>
                  <a:moveTo>
                    <a:pt x="81" y="68"/>
                  </a:moveTo>
                  <a:cubicBezTo>
                    <a:pt x="82" y="74"/>
                    <a:pt x="77" y="80"/>
                    <a:pt x="71" y="81"/>
                  </a:cubicBezTo>
                  <a:cubicBezTo>
                    <a:pt x="64" y="83"/>
                    <a:pt x="58" y="78"/>
                    <a:pt x="57" y="72"/>
                  </a:cubicBezTo>
                  <a:cubicBezTo>
                    <a:pt x="56" y="65"/>
                    <a:pt x="60" y="59"/>
                    <a:pt x="67" y="58"/>
                  </a:cubicBezTo>
                  <a:cubicBezTo>
                    <a:pt x="74" y="57"/>
                    <a:pt x="80" y="61"/>
                    <a:pt x="81" y="68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4D715D-78A6-4F19-BE91-DC975D217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9689" y="2606605"/>
              <a:ext cx="938989" cy="900509"/>
            </a:xfrm>
            <a:custGeom>
              <a:avLst/>
              <a:gdLst>
                <a:gd name="T0" fmla="*/ 238 w 265"/>
                <a:gd name="T1" fmla="*/ 106 h 265"/>
                <a:gd name="T2" fmla="*/ 253 w 265"/>
                <a:gd name="T3" fmla="*/ 77 h 265"/>
                <a:gd name="T4" fmla="*/ 219 w 265"/>
                <a:gd name="T5" fmla="*/ 67 h 265"/>
                <a:gd name="T6" fmla="*/ 221 w 265"/>
                <a:gd name="T7" fmla="*/ 34 h 265"/>
                <a:gd name="T8" fmla="*/ 188 w 265"/>
                <a:gd name="T9" fmla="*/ 39 h 265"/>
                <a:gd name="T10" fmla="*/ 177 w 265"/>
                <a:gd name="T11" fmla="*/ 8 h 265"/>
                <a:gd name="T12" fmla="*/ 147 w 265"/>
                <a:gd name="T13" fmla="*/ 25 h 265"/>
                <a:gd name="T14" fmla="*/ 126 w 265"/>
                <a:gd name="T15" fmla="*/ 0 h 265"/>
                <a:gd name="T16" fmla="*/ 105 w 265"/>
                <a:gd name="T17" fmla="*/ 27 h 265"/>
                <a:gd name="T18" fmla="*/ 76 w 265"/>
                <a:gd name="T19" fmla="*/ 13 h 265"/>
                <a:gd name="T20" fmla="*/ 66 w 265"/>
                <a:gd name="T21" fmla="*/ 46 h 265"/>
                <a:gd name="T22" fmla="*/ 34 w 265"/>
                <a:gd name="T23" fmla="*/ 44 h 265"/>
                <a:gd name="T24" fmla="*/ 38 w 265"/>
                <a:gd name="T25" fmla="*/ 77 h 265"/>
                <a:gd name="T26" fmla="*/ 8 w 265"/>
                <a:gd name="T27" fmla="*/ 88 h 265"/>
                <a:gd name="T28" fmla="*/ 24 w 265"/>
                <a:gd name="T29" fmla="*/ 118 h 265"/>
                <a:gd name="T30" fmla="*/ 0 w 265"/>
                <a:gd name="T31" fmla="*/ 140 h 265"/>
                <a:gd name="T32" fmla="*/ 27 w 265"/>
                <a:gd name="T33" fmla="*/ 160 h 265"/>
                <a:gd name="T34" fmla="*/ 12 w 265"/>
                <a:gd name="T35" fmla="*/ 189 h 265"/>
                <a:gd name="T36" fmla="*/ 46 w 265"/>
                <a:gd name="T37" fmla="*/ 199 h 265"/>
                <a:gd name="T38" fmla="*/ 43 w 265"/>
                <a:gd name="T39" fmla="*/ 231 h 265"/>
                <a:gd name="T40" fmla="*/ 77 w 265"/>
                <a:gd name="T41" fmla="*/ 227 h 265"/>
                <a:gd name="T42" fmla="*/ 87 w 265"/>
                <a:gd name="T43" fmla="*/ 258 h 265"/>
                <a:gd name="T44" fmla="*/ 118 w 265"/>
                <a:gd name="T45" fmla="*/ 241 h 265"/>
                <a:gd name="T46" fmla="*/ 139 w 265"/>
                <a:gd name="T47" fmla="*/ 265 h 265"/>
                <a:gd name="T48" fmla="*/ 160 w 265"/>
                <a:gd name="T49" fmla="*/ 239 h 265"/>
                <a:gd name="T50" fmla="*/ 189 w 265"/>
                <a:gd name="T51" fmla="*/ 253 h 265"/>
                <a:gd name="T52" fmla="*/ 198 w 265"/>
                <a:gd name="T53" fmla="*/ 220 h 265"/>
                <a:gd name="T54" fmla="*/ 231 w 265"/>
                <a:gd name="T55" fmla="*/ 222 h 265"/>
                <a:gd name="T56" fmla="*/ 226 w 265"/>
                <a:gd name="T57" fmla="*/ 188 h 265"/>
                <a:gd name="T58" fmla="*/ 257 w 265"/>
                <a:gd name="T59" fmla="*/ 178 h 265"/>
                <a:gd name="T60" fmla="*/ 241 w 265"/>
                <a:gd name="T61" fmla="*/ 148 h 265"/>
                <a:gd name="T62" fmla="*/ 265 w 265"/>
                <a:gd name="T63" fmla="*/ 126 h 265"/>
                <a:gd name="T64" fmla="*/ 204 w 265"/>
                <a:gd name="T65" fmla="*/ 158 h 265"/>
                <a:gd name="T66" fmla="*/ 204 w 265"/>
                <a:gd name="T67" fmla="*/ 108 h 265"/>
                <a:gd name="T68" fmla="*/ 214 w 265"/>
                <a:gd name="T69" fmla="*/ 154 h 265"/>
                <a:gd name="T70" fmla="*/ 163 w 265"/>
                <a:gd name="T71" fmla="*/ 109 h 265"/>
                <a:gd name="T72" fmla="*/ 175 w 265"/>
                <a:gd name="T73" fmla="*/ 60 h 265"/>
                <a:gd name="T74" fmla="*/ 111 w 265"/>
                <a:gd name="T75" fmla="*/ 50 h 265"/>
                <a:gd name="T76" fmla="*/ 158 w 265"/>
                <a:gd name="T77" fmla="*/ 60 h 265"/>
                <a:gd name="T78" fmla="*/ 107 w 265"/>
                <a:gd name="T79" fmla="*/ 60 h 265"/>
                <a:gd name="T80" fmla="*/ 132 w 265"/>
                <a:gd name="T81" fmla="*/ 154 h 265"/>
                <a:gd name="T82" fmla="*/ 153 w 265"/>
                <a:gd name="T83" fmla="*/ 133 h 265"/>
                <a:gd name="T84" fmla="*/ 108 w 265"/>
                <a:gd name="T85" fmla="*/ 101 h 265"/>
                <a:gd name="T86" fmla="*/ 59 w 265"/>
                <a:gd name="T87" fmla="*/ 89 h 265"/>
                <a:gd name="T88" fmla="*/ 50 w 265"/>
                <a:gd name="T89" fmla="*/ 153 h 265"/>
                <a:gd name="T90" fmla="*/ 60 w 265"/>
                <a:gd name="T91" fmla="*/ 107 h 265"/>
                <a:gd name="T92" fmla="*/ 60 w 265"/>
                <a:gd name="T93" fmla="*/ 157 h 265"/>
                <a:gd name="T94" fmla="*/ 63 w 265"/>
                <a:gd name="T95" fmla="*/ 165 h 265"/>
                <a:gd name="T96" fmla="*/ 98 w 265"/>
                <a:gd name="T97" fmla="*/ 201 h 265"/>
                <a:gd name="T98" fmla="*/ 58 w 265"/>
                <a:gd name="T99" fmla="*/ 175 h 265"/>
                <a:gd name="T100" fmla="*/ 110 w 265"/>
                <a:gd name="T101" fmla="*/ 214 h 265"/>
                <a:gd name="T102" fmla="*/ 136 w 265"/>
                <a:gd name="T103" fmla="*/ 171 h 265"/>
                <a:gd name="T104" fmla="*/ 174 w 265"/>
                <a:gd name="T105" fmla="*/ 206 h 265"/>
                <a:gd name="T106" fmla="*/ 162 w 265"/>
                <a:gd name="T107" fmla="*/ 157 h 265"/>
                <a:gd name="T108" fmla="*/ 192 w 265"/>
                <a:gd name="T109" fmla="*/ 1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5" h="265">
                  <a:moveTo>
                    <a:pt x="260" y="121"/>
                  </a:moveTo>
                  <a:cubicBezTo>
                    <a:pt x="241" y="118"/>
                    <a:pt x="241" y="118"/>
                    <a:pt x="241" y="118"/>
                  </a:cubicBezTo>
                  <a:cubicBezTo>
                    <a:pt x="240" y="114"/>
                    <a:pt x="239" y="110"/>
                    <a:pt x="238" y="106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8" y="94"/>
                    <a:pt x="259" y="91"/>
                    <a:pt x="258" y="89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2" y="74"/>
                    <a:pt x="249" y="73"/>
                    <a:pt x="246" y="74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5" y="74"/>
                    <a:pt x="222" y="71"/>
                    <a:pt x="219" y="67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33" y="49"/>
                    <a:pt x="233" y="46"/>
                    <a:pt x="231" y="4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0" y="33"/>
                    <a:pt x="217" y="33"/>
                    <a:pt x="215" y="34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5" y="43"/>
                    <a:pt x="192" y="41"/>
                    <a:pt x="188" y="3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17"/>
                    <a:pt x="192" y="14"/>
                    <a:pt x="190" y="13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5" y="7"/>
                    <a:pt x="172" y="8"/>
                    <a:pt x="171" y="1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6" y="26"/>
                    <a:pt x="152" y="25"/>
                    <a:pt x="147" y="2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2"/>
                    <a:pt x="142" y="0"/>
                    <a:pt x="13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3" y="25"/>
                    <a:pt x="109" y="26"/>
                    <a:pt x="105" y="2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8"/>
                    <a:pt x="91" y="7"/>
                    <a:pt x="88" y="8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14"/>
                    <a:pt x="72" y="16"/>
                    <a:pt x="73" y="19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4" y="41"/>
                    <a:pt x="70" y="43"/>
                    <a:pt x="66" y="46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8" y="33"/>
                    <a:pt x="45" y="33"/>
                    <a:pt x="43" y="3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46"/>
                    <a:pt x="32" y="49"/>
                    <a:pt x="33" y="5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3" y="70"/>
                    <a:pt x="41" y="74"/>
                    <a:pt x="38" y="77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6" y="72"/>
                    <a:pt x="14" y="73"/>
                    <a:pt x="13" y="75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90"/>
                    <a:pt x="8" y="93"/>
                    <a:pt x="10" y="94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6" y="109"/>
                    <a:pt x="25" y="114"/>
                    <a:pt x="24" y="118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21"/>
                    <a:pt x="0" y="124"/>
                    <a:pt x="0" y="12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5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5" y="152"/>
                    <a:pt x="26" y="156"/>
                    <a:pt x="27" y="16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7" y="172"/>
                    <a:pt x="6" y="175"/>
                    <a:pt x="7" y="177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3" y="192"/>
                    <a:pt x="16" y="193"/>
                    <a:pt x="18" y="192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40" y="191"/>
                    <a:pt x="43" y="195"/>
                    <a:pt x="46" y="199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32" y="217"/>
                    <a:pt x="32" y="220"/>
                    <a:pt x="34" y="222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3"/>
                    <a:pt x="48" y="233"/>
                    <a:pt x="50" y="232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70" y="222"/>
                    <a:pt x="73" y="225"/>
                    <a:pt x="77" y="227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71" y="249"/>
                    <a:pt x="73" y="252"/>
                    <a:pt x="75" y="253"/>
                  </a:cubicBezTo>
                  <a:cubicBezTo>
                    <a:pt x="87" y="258"/>
                    <a:pt x="87" y="258"/>
                    <a:pt x="87" y="258"/>
                  </a:cubicBezTo>
                  <a:cubicBezTo>
                    <a:pt x="90" y="259"/>
                    <a:pt x="92" y="258"/>
                    <a:pt x="94" y="256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8" y="240"/>
                    <a:pt x="113" y="240"/>
                    <a:pt x="118" y="241"/>
                  </a:cubicBezTo>
                  <a:cubicBezTo>
                    <a:pt x="121" y="261"/>
                    <a:pt x="121" y="261"/>
                    <a:pt x="121" y="261"/>
                  </a:cubicBezTo>
                  <a:cubicBezTo>
                    <a:pt x="121" y="263"/>
                    <a:pt x="123" y="265"/>
                    <a:pt x="126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42" y="265"/>
                    <a:pt x="144" y="263"/>
                    <a:pt x="144" y="261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51" y="240"/>
                    <a:pt x="156" y="240"/>
                    <a:pt x="160" y="239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1" y="258"/>
                    <a:pt x="174" y="259"/>
                    <a:pt x="176" y="258"/>
                  </a:cubicBezTo>
                  <a:cubicBezTo>
                    <a:pt x="189" y="253"/>
                    <a:pt x="189" y="253"/>
                    <a:pt x="189" y="253"/>
                  </a:cubicBezTo>
                  <a:cubicBezTo>
                    <a:pt x="191" y="252"/>
                    <a:pt x="192" y="249"/>
                    <a:pt x="192" y="247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91" y="225"/>
                    <a:pt x="195" y="223"/>
                    <a:pt x="198" y="22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7" y="233"/>
                    <a:pt x="220" y="233"/>
                    <a:pt x="221" y="231"/>
                  </a:cubicBezTo>
                  <a:cubicBezTo>
                    <a:pt x="231" y="222"/>
                    <a:pt x="231" y="222"/>
                    <a:pt x="231" y="222"/>
                  </a:cubicBezTo>
                  <a:cubicBezTo>
                    <a:pt x="233" y="220"/>
                    <a:pt x="233" y="217"/>
                    <a:pt x="231" y="215"/>
                  </a:cubicBezTo>
                  <a:cubicBezTo>
                    <a:pt x="219" y="199"/>
                    <a:pt x="219" y="199"/>
                    <a:pt x="219" y="199"/>
                  </a:cubicBezTo>
                  <a:cubicBezTo>
                    <a:pt x="222" y="196"/>
                    <a:pt x="224" y="192"/>
                    <a:pt x="226" y="188"/>
                  </a:cubicBezTo>
                  <a:cubicBezTo>
                    <a:pt x="246" y="193"/>
                    <a:pt x="246" y="193"/>
                    <a:pt x="246" y="193"/>
                  </a:cubicBezTo>
                  <a:cubicBezTo>
                    <a:pt x="248" y="194"/>
                    <a:pt x="251" y="193"/>
                    <a:pt x="252" y="190"/>
                  </a:cubicBezTo>
                  <a:cubicBezTo>
                    <a:pt x="257" y="178"/>
                    <a:pt x="257" y="178"/>
                    <a:pt x="257" y="178"/>
                  </a:cubicBezTo>
                  <a:cubicBezTo>
                    <a:pt x="258" y="176"/>
                    <a:pt x="257" y="173"/>
                    <a:pt x="255" y="172"/>
                  </a:cubicBezTo>
                  <a:cubicBezTo>
                    <a:pt x="238" y="161"/>
                    <a:pt x="238" y="161"/>
                    <a:pt x="238" y="161"/>
                  </a:cubicBezTo>
                  <a:cubicBezTo>
                    <a:pt x="239" y="157"/>
                    <a:pt x="240" y="152"/>
                    <a:pt x="241" y="148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3" y="144"/>
                    <a:pt x="265" y="142"/>
                    <a:pt x="265" y="140"/>
                  </a:cubicBezTo>
                  <a:cubicBezTo>
                    <a:pt x="265" y="126"/>
                    <a:pt x="265" y="126"/>
                    <a:pt x="265" y="126"/>
                  </a:cubicBezTo>
                  <a:cubicBezTo>
                    <a:pt x="265" y="124"/>
                    <a:pt x="263" y="121"/>
                    <a:pt x="260" y="121"/>
                  </a:cubicBezTo>
                  <a:close/>
                  <a:moveTo>
                    <a:pt x="214" y="154"/>
                  </a:moveTo>
                  <a:cubicBezTo>
                    <a:pt x="213" y="159"/>
                    <a:pt x="208" y="161"/>
                    <a:pt x="204" y="15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6" y="135"/>
                    <a:pt x="166" y="131"/>
                    <a:pt x="170" y="12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8" y="105"/>
                    <a:pt x="213" y="107"/>
                    <a:pt x="214" y="112"/>
                  </a:cubicBezTo>
                  <a:cubicBezTo>
                    <a:pt x="214" y="112"/>
                    <a:pt x="217" y="122"/>
                    <a:pt x="217" y="133"/>
                  </a:cubicBezTo>
                  <a:cubicBezTo>
                    <a:pt x="217" y="143"/>
                    <a:pt x="214" y="154"/>
                    <a:pt x="214" y="154"/>
                  </a:cubicBezTo>
                  <a:close/>
                  <a:moveTo>
                    <a:pt x="205" y="90"/>
                  </a:moveTo>
                  <a:cubicBezTo>
                    <a:pt x="208" y="94"/>
                    <a:pt x="206" y="99"/>
                    <a:pt x="201" y="10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58" y="110"/>
                    <a:pt x="155" y="107"/>
                    <a:pt x="156" y="102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6" y="59"/>
                    <a:pt x="171" y="57"/>
                    <a:pt x="175" y="60"/>
                  </a:cubicBezTo>
                  <a:cubicBezTo>
                    <a:pt x="175" y="60"/>
                    <a:pt x="185" y="65"/>
                    <a:pt x="192" y="73"/>
                  </a:cubicBezTo>
                  <a:cubicBezTo>
                    <a:pt x="200" y="80"/>
                    <a:pt x="205" y="90"/>
                    <a:pt x="205" y="90"/>
                  </a:cubicBezTo>
                  <a:close/>
                  <a:moveTo>
                    <a:pt x="111" y="50"/>
                  </a:moveTo>
                  <a:cubicBezTo>
                    <a:pt x="111" y="50"/>
                    <a:pt x="122" y="47"/>
                    <a:pt x="132" y="47"/>
                  </a:cubicBezTo>
                  <a:cubicBezTo>
                    <a:pt x="143" y="47"/>
                    <a:pt x="154" y="50"/>
                    <a:pt x="154" y="50"/>
                  </a:cubicBezTo>
                  <a:cubicBezTo>
                    <a:pt x="158" y="52"/>
                    <a:pt x="160" y="56"/>
                    <a:pt x="158" y="60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4" y="98"/>
                    <a:pt x="130" y="98"/>
                    <a:pt x="128" y="94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5" y="56"/>
                    <a:pt x="106" y="52"/>
                    <a:pt x="111" y="50"/>
                  </a:cubicBezTo>
                  <a:close/>
                  <a:moveTo>
                    <a:pt x="153" y="133"/>
                  </a:moveTo>
                  <a:cubicBezTo>
                    <a:pt x="153" y="144"/>
                    <a:pt x="144" y="154"/>
                    <a:pt x="132" y="154"/>
                  </a:cubicBezTo>
                  <a:cubicBezTo>
                    <a:pt x="121" y="154"/>
                    <a:pt x="112" y="144"/>
                    <a:pt x="112" y="133"/>
                  </a:cubicBezTo>
                  <a:cubicBezTo>
                    <a:pt x="112" y="121"/>
                    <a:pt x="121" y="112"/>
                    <a:pt x="132" y="112"/>
                  </a:cubicBezTo>
                  <a:cubicBezTo>
                    <a:pt x="144" y="112"/>
                    <a:pt x="153" y="121"/>
                    <a:pt x="153" y="133"/>
                  </a:cubicBezTo>
                  <a:close/>
                  <a:moveTo>
                    <a:pt x="89" y="59"/>
                  </a:moveTo>
                  <a:cubicBezTo>
                    <a:pt x="94" y="56"/>
                    <a:pt x="98" y="58"/>
                    <a:pt x="99" y="6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9" y="106"/>
                    <a:pt x="107" y="109"/>
                    <a:pt x="102" y="108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59" y="98"/>
                    <a:pt x="57" y="93"/>
                    <a:pt x="59" y="89"/>
                  </a:cubicBezTo>
                  <a:cubicBezTo>
                    <a:pt x="59" y="89"/>
                    <a:pt x="65" y="79"/>
                    <a:pt x="72" y="72"/>
                  </a:cubicBezTo>
                  <a:cubicBezTo>
                    <a:pt x="80" y="64"/>
                    <a:pt x="89" y="59"/>
                    <a:pt x="89" y="59"/>
                  </a:cubicBezTo>
                  <a:close/>
                  <a:moveTo>
                    <a:pt x="50" y="153"/>
                  </a:moveTo>
                  <a:cubicBezTo>
                    <a:pt x="50" y="153"/>
                    <a:pt x="47" y="142"/>
                    <a:pt x="47" y="132"/>
                  </a:cubicBezTo>
                  <a:cubicBezTo>
                    <a:pt x="47" y="121"/>
                    <a:pt x="50" y="110"/>
                    <a:pt x="50" y="110"/>
                  </a:cubicBezTo>
                  <a:cubicBezTo>
                    <a:pt x="51" y="106"/>
                    <a:pt x="56" y="104"/>
                    <a:pt x="60" y="10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8" y="130"/>
                    <a:pt x="98" y="134"/>
                    <a:pt x="93" y="136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6" y="160"/>
                    <a:pt x="51" y="158"/>
                    <a:pt x="50" y="153"/>
                  </a:cubicBezTo>
                  <a:close/>
                  <a:moveTo>
                    <a:pt x="58" y="175"/>
                  </a:moveTo>
                  <a:cubicBezTo>
                    <a:pt x="56" y="171"/>
                    <a:pt x="58" y="166"/>
                    <a:pt x="63" y="16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6" y="155"/>
                    <a:pt x="109" y="158"/>
                    <a:pt x="108" y="162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7" y="206"/>
                    <a:pt x="93" y="207"/>
                    <a:pt x="89" y="205"/>
                  </a:cubicBezTo>
                  <a:cubicBezTo>
                    <a:pt x="89" y="205"/>
                    <a:pt x="79" y="200"/>
                    <a:pt x="71" y="192"/>
                  </a:cubicBezTo>
                  <a:cubicBezTo>
                    <a:pt x="64" y="185"/>
                    <a:pt x="58" y="175"/>
                    <a:pt x="58" y="175"/>
                  </a:cubicBezTo>
                  <a:close/>
                  <a:moveTo>
                    <a:pt x="153" y="214"/>
                  </a:moveTo>
                  <a:cubicBezTo>
                    <a:pt x="153" y="214"/>
                    <a:pt x="142" y="217"/>
                    <a:pt x="131" y="217"/>
                  </a:cubicBezTo>
                  <a:cubicBezTo>
                    <a:pt x="121" y="217"/>
                    <a:pt x="110" y="214"/>
                    <a:pt x="110" y="214"/>
                  </a:cubicBezTo>
                  <a:cubicBezTo>
                    <a:pt x="105" y="213"/>
                    <a:pt x="103" y="209"/>
                    <a:pt x="106" y="204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9" y="167"/>
                    <a:pt x="133" y="167"/>
                    <a:pt x="136" y="171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59" y="209"/>
                    <a:pt x="157" y="213"/>
                    <a:pt x="153" y="214"/>
                  </a:cubicBezTo>
                  <a:close/>
                  <a:moveTo>
                    <a:pt x="174" y="206"/>
                  </a:moveTo>
                  <a:cubicBezTo>
                    <a:pt x="170" y="208"/>
                    <a:pt x="166" y="206"/>
                    <a:pt x="164" y="202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54" y="158"/>
                    <a:pt x="157" y="155"/>
                    <a:pt x="162" y="157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5" y="167"/>
                    <a:pt x="207" y="171"/>
                    <a:pt x="205" y="176"/>
                  </a:cubicBezTo>
                  <a:cubicBezTo>
                    <a:pt x="205" y="176"/>
                    <a:pt x="199" y="185"/>
                    <a:pt x="192" y="193"/>
                  </a:cubicBezTo>
                  <a:cubicBezTo>
                    <a:pt x="184" y="200"/>
                    <a:pt x="174" y="206"/>
                    <a:pt x="174" y="206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sp>
        <p:nvSpPr>
          <p:cNvPr id="8" name="Freeform 248">
            <a:extLst>
              <a:ext uri="{FF2B5EF4-FFF2-40B4-BE49-F238E27FC236}">
                <a16:creationId xmlns:a16="http://schemas.microsoft.com/office/drawing/2014/main" id="{BFAC15A3-1DC7-4BE6-9825-A493DF353AA3}"/>
              </a:ext>
            </a:extLst>
          </p:cNvPr>
          <p:cNvSpPr>
            <a:spLocks/>
          </p:cNvSpPr>
          <p:nvPr/>
        </p:nvSpPr>
        <p:spPr bwMode="auto">
          <a:xfrm>
            <a:off x="5325887" y="2583789"/>
            <a:ext cx="2212944" cy="1313070"/>
          </a:xfrm>
          <a:custGeom>
            <a:avLst/>
            <a:gdLst>
              <a:gd name="T0" fmla="*/ 273 w 4091"/>
              <a:gd name="T1" fmla="*/ 3174 h 3174"/>
              <a:gd name="T2" fmla="*/ 3818 w 4091"/>
              <a:gd name="T3" fmla="*/ 3174 h 3174"/>
              <a:gd name="T4" fmla="*/ 4091 w 4091"/>
              <a:gd name="T5" fmla="*/ 2902 h 3174"/>
              <a:gd name="T6" fmla="*/ 4091 w 4091"/>
              <a:gd name="T7" fmla="*/ 273 h 3174"/>
              <a:gd name="T8" fmla="*/ 3818 w 4091"/>
              <a:gd name="T9" fmla="*/ 0 h 3174"/>
              <a:gd name="T10" fmla="*/ 273 w 4091"/>
              <a:gd name="T11" fmla="*/ 0 h 3174"/>
              <a:gd name="T12" fmla="*/ 0 w 4091"/>
              <a:gd name="T13" fmla="*/ 273 h 3174"/>
              <a:gd name="T14" fmla="*/ 0 w 4091"/>
              <a:gd name="T15" fmla="*/ 2902 h 3174"/>
              <a:gd name="T16" fmla="*/ 273 w 4091"/>
              <a:gd name="T17" fmla="*/ 3174 h 3174"/>
              <a:gd name="connsiteX0" fmla="*/ 667 w 10000"/>
              <a:gd name="connsiteY0" fmla="*/ 10000 h 10000"/>
              <a:gd name="connsiteX1" fmla="*/ 4958 w 10000"/>
              <a:gd name="connsiteY1" fmla="*/ 9912 h 10000"/>
              <a:gd name="connsiteX2" fmla="*/ 9333 w 10000"/>
              <a:gd name="connsiteY2" fmla="*/ 10000 h 10000"/>
              <a:gd name="connsiteX3" fmla="*/ 10000 w 10000"/>
              <a:gd name="connsiteY3" fmla="*/ 9143 h 10000"/>
              <a:gd name="connsiteX4" fmla="*/ 10000 w 10000"/>
              <a:gd name="connsiteY4" fmla="*/ 860 h 10000"/>
              <a:gd name="connsiteX5" fmla="*/ 9333 w 10000"/>
              <a:gd name="connsiteY5" fmla="*/ 0 h 10000"/>
              <a:gd name="connsiteX6" fmla="*/ 667 w 10000"/>
              <a:gd name="connsiteY6" fmla="*/ 0 h 10000"/>
              <a:gd name="connsiteX7" fmla="*/ 0 w 10000"/>
              <a:gd name="connsiteY7" fmla="*/ 860 h 10000"/>
              <a:gd name="connsiteX8" fmla="*/ 0 w 10000"/>
              <a:gd name="connsiteY8" fmla="*/ 9143 h 10000"/>
              <a:gd name="connsiteX9" fmla="*/ 667 w 10000"/>
              <a:gd name="connsiteY9" fmla="*/ 10000 h 10000"/>
              <a:gd name="connsiteX0" fmla="*/ 667 w 10000"/>
              <a:gd name="connsiteY0" fmla="*/ 10043 h 10043"/>
              <a:gd name="connsiteX1" fmla="*/ 4958 w 10000"/>
              <a:gd name="connsiteY1" fmla="*/ 9955 h 10043"/>
              <a:gd name="connsiteX2" fmla="*/ 9333 w 10000"/>
              <a:gd name="connsiteY2" fmla="*/ 10043 h 10043"/>
              <a:gd name="connsiteX3" fmla="*/ 10000 w 10000"/>
              <a:gd name="connsiteY3" fmla="*/ 9186 h 10043"/>
              <a:gd name="connsiteX4" fmla="*/ 10000 w 10000"/>
              <a:gd name="connsiteY4" fmla="*/ 903 h 10043"/>
              <a:gd name="connsiteX5" fmla="*/ 9333 w 10000"/>
              <a:gd name="connsiteY5" fmla="*/ 43 h 10043"/>
              <a:gd name="connsiteX6" fmla="*/ 4914 w 10000"/>
              <a:gd name="connsiteY6" fmla="*/ 0 h 10043"/>
              <a:gd name="connsiteX7" fmla="*/ 667 w 10000"/>
              <a:gd name="connsiteY7" fmla="*/ 43 h 10043"/>
              <a:gd name="connsiteX8" fmla="*/ 0 w 10000"/>
              <a:gd name="connsiteY8" fmla="*/ 903 h 10043"/>
              <a:gd name="connsiteX9" fmla="*/ 0 w 10000"/>
              <a:gd name="connsiteY9" fmla="*/ 9186 h 10043"/>
              <a:gd name="connsiteX10" fmla="*/ 667 w 10000"/>
              <a:gd name="connsiteY10" fmla="*/ 10043 h 10043"/>
              <a:gd name="connsiteX0" fmla="*/ 667 w 10000"/>
              <a:gd name="connsiteY0" fmla="*/ 10043 h 10043"/>
              <a:gd name="connsiteX1" fmla="*/ 4958 w 10000"/>
              <a:gd name="connsiteY1" fmla="*/ 9955 h 10043"/>
              <a:gd name="connsiteX2" fmla="*/ 9333 w 10000"/>
              <a:gd name="connsiteY2" fmla="*/ 10043 h 10043"/>
              <a:gd name="connsiteX3" fmla="*/ 10000 w 10000"/>
              <a:gd name="connsiteY3" fmla="*/ 9186 h 10043"/>
              <a:gd name="connsiteX4" fmla="*/ 10000 w 10000"/>
              <a:gd name="connsiteY4" fmla="*/ 903 h 10043"/>
              <a:gd name="connsiteX5" fmla="*/ 9333 w 10000"/>
              <a:gd name="connsiteY5" fmla="*/ 43 h 10043"/>
              <a:gd name="connsiteX6" fmla="*/ 4738 w 10000"/>
              <a:gd name="connsiteY6" fmla="*/ 0 h 10043"/>
              <a:gd name="connsiteX7" fmla="*/ 667 w 10000"/>
              <a:gd name="connsiteY7" fmla="*/ 43 h 10043"/>
              <a:gd name="connsiteX8" fmla="*/ 0 w 10000"/>
              <a:gd name="connsiteY8" fmla="*/ 903 h 10043"/>
              <a:gd name="connsiteX9" fmla="*/ 0 w 10000"/>
              <a:gd name="connsiteY9" fmla="*/ 9186 h 10043"/>
              <a:gd name="connsiteX10" fmla="*/ 667 w 10000"/>
              <a:gd name="connsiteY10" fmla="*/ 10043 h 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43">
                <a:moveTo>
                  <a:pt x="667" y="10043"/>
                </a:moveTo>
                <a:lnTo>
                  <a:pt x="4958" y="9955"/>
                </a:lnTo>
                <a:lnTo>
                  <a:pt x="9333" y="10043"/>
                </a:lnTo>
                <a:cubicBezTo>
                  <a:pt x="9699" y="10043"/>
                  <a:pt x="10000" y="9659"/>
                  <a:pt x="10000" y="9186"/>
                </a:cubicBezTo>
                <a:lnTo>
                  <a:pt x="10000" y="903"/>
                </a:lnTo>
                <a:cubicBezTo>
                  <a:pt x="10000" y="427"/>
                  <a:pt x="9699" y="43"/>
                  <a:pt x="9333" y="43"/>
                </a:cubicBezTo>
                <a:lnTo>
                  <a:pt x="4738" y="0"/>
                </a:lnTo>
                <a:lnTo>
                  <a:pt x="667" y="43"/>
                </a:lnTo>
                <a:cubicBezTo>
                  <a:pt x="298" y="43"/>
                  <a:pt x="0" y="427"/>
                  <a:pt x="0" y="903"/>
                </a:cubicBezTo>
                <a:lnTo>
                  <a:pt x="0" y="9186"/>
                </a:lnTo>
                <a:cubicBezTo>
                  <a:pt x="0" y="9659"/>
                  <a:pt x="298" y="10043"/>
                  <a:pt x="667" y="10043"/>
                </a:cubicBez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3234" tIns="46616" rIns="93234" bIns="46616" numCol="1" anchor="t" anchorCtr="0" compatLnSpc="1">
            <a:prstTxWarp prst="textNoShape">
              <a:avLst/>
            </a:prstTxWarp>
          </a:bodyPr>
          <a:lstStyle/>
          <a:p>
            <a:endParaRPr lang="en-US" sz="1836"/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93AC960E-31EB-449E-A96C-976C6B6663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22" y="2477294"/>
            <a:ext cx="1509206" cy="15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0B00F9-D5E9-4CDF-AD37-B6CCEF06AC30}"/>
              </a:ext>
            </a:extLst>
          </p:cNvPr>
          <p:cNvCxnSpPr>
            <a:stCxn id="9" idx="3"/>
          </p:cNvCxnSpPr>
          <p:nvPr/>
        </p:nvCxnSpPr>
        <p:spPr>
          <a:xfrm>
            <a:off x="4360728" y="3231897"/>
            <a:ext cx="965159" cy="8427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490958-B594-4BF5-92E8-02B6CA281884}"/>
              </a:ext>
            </a:extLst>
          </p:cNvPr>
          <p:cNvCxnSpPr>
            <a:cxnSpLocks/>
          </p:cNvCxnSpPr>
          <p:nvPr/>
        </p:nvCxnSpPr>
        <p:spPr>
          <a:xfrm>
            <a:off x="7538831" y="3227683"/>
            <a:ext cx="965159" cy="8427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8D6024-4B51-41BB-9543-9913FC5B23AE}"/>
              </a:ext>
            </a:extLst>
          </p:cNvPr>
          <p:cNvSpPr txBox="1"/>
          <p:nvPr/>
        </p:nvSpPr>
        <p:spPr>
          <a:xfrm>
            <a:off x="8352758" y="2383684"/>
            <a:ext cx="2300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Position</a:t>
            </a:r>
          </a:p>
          <a:p>
            <a:r>
              <a:rPr lang="en-US" sz="2800" dirty="0"/>
              <a:t>Orientation</a:t>
            </a:r>
          </a:p>
          <a:p>
            <a:r>
              <a:rPr lang="en-US" sz="2800" dirty="0"/>
              <a:t>Velocity</a:t>
            </a:r>
          </a:p>
          <a:p>
            <a:r>
              <a:rPr lang="en-US" sz="2800" dirty="0"/>
              <a:t>Of each object</a:t>
            </a:r>
          </a:p>
        </p:txBody>
      </p:sp>
    </p:spTree>
    <p:extLst>
      <p:ext uri="{BB962C8B-B14F-4D97-AF65-F5344CB8AC3E}">
        <p14:creationId xmlns:p14="http://schemas.microsoft.com/office/powerpoint/2010/main" val="11869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36EB-9F15-42E3-B664-C0BE8643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8" y="18255"/>
            <a:ext cx="10087583" cy="1285251"/>
          </a:xfrm>
        </p:spPr>
        <p:txBody>
          <a:bodyPr>
            <a:normAutofit fontScale="90000"/>
          </a:bodyPr>
          <a:lstStyle/>
          <a:p>
            <a:r>
              <a:rPr lang="en-US" dirty="0"/>
              <a:t>So…. how do we at least find a lesser quantity of  sufficient information to base an action on?</a:t>
            </a:r>
          </a:p>
        </p:txBody>
      </p:sp>
    </p:spTree>
    <p:extLst>
      <p:ext uri="{BB962C8B-B14F-4D97-AF65-F5344CB8AC3E}">
        <p14:creationId xmlns:p14="http://schemas.microsoft.com/office/powerpoint/2010/main" val="141536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9366BB6-6305-4073-A5E2-66E19E5B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21" y="-22578"/>
            <a:ext cx="9282223" cy="763284"/>
          </a:xfrm>
        </p:spPr>
        <p:txBody>
          <a:bodyPr>
            <a:noAutofit/>
          </a:bodyPr>
          <a:lstStyle/>
          <a:p>
            <a:r>
              <a:rPr lang="en-US"/>
              <a:t>Some things that do not work in general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597FE-D1A2-4839-837B-97A36D234E3A}"/>
              </a:ext>
            </a:extLst>
          </p:cNvPr>
          <p:cNvSpPr txBox="1"/>
          <p:nvPr/>
        </p:nvSpPr>
        <p:spPr>
          <a:xfrm>
            <a:off x="3518597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3F14EA9-1B3D-4AF7-935A-B92078A22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t="16005" r="22751" b="-4009"/>
          <a:stretch/>
        </p:blipFill>
        <p:spPr>
          <a:xfrm>
            <a:off x="9666892" y="740706"/>
            <a:ext cx="2377029" cy="2149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32BE3-B8A4-4AD0-BCD7-F7A70888AEA5}"/>
              </a:ext>
            </a:extLst>
          </p:cNvPr>
          <p:cNvSpPr txBox="1"/>
          <p:nvPr/>
        </p:nvSpPr>
        <p:spPr>
          <a:xfrm>
            <a:off x="74002" y="1105842"/>
            <a:ext cx="90022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Bottleneck autoencoder and declare the bottleneck a state. </a:t>
            </a:r>
          </a:p>
          <a:p>
            <a:r>
              <a:rPr lang="en-US" sz="2800"/>
              <a:t>[THFSCDSDA17]</a:t>
            </a:r>
          </a:p>
          <a:p>
            <a:r>
              <a:rPr lang="en-US" sz="2800"/>
              <a:t>Encoding “quality” is maximized by predicting pure noise bit.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E22D45-648C-4BA6-B3C7-79BFB0CAA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t="15894" r="20984" b="2766"/>
          <a:stretch/>
        </p:blipFill>
        <p:spPr>
          <a:xfrm>
            <a:off x="9554739" y="3449290"/>
            <a:ext cx="2372224" cy="1879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12FC69-EAF5-4DD0-ABA2-298D3CDC714A}"/>
                  </a:ext>
                </a:extLst>
              </p:cNvPr>
              <p:cNvSpPr txBox="1"/>
              <p:nvPr/>
            </p:nvSpPr>
            <p:spPr>
              <a:xfrm>
                <a:off x="148079" y="2707597"/>
                <a:ext cx="8687577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Predict previous action through bottleneck from previous and current observation. [PAED17]</a:t>
                </a:r>
              </a:p>
              <a:p>
                <a:r>
                  <a:rPr lang="en-US" sz="2800">
                    <a:solidFill>
                      <a:srgbClr val="92D05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92D050"/>
                        </a:solidFill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>
                  <a:solidFill>
                    <a:srgbClr val="92D050"/>
                  </a:solidFill>
                </a:endParaRPr>
              </a:p>
              <a:p>
                <a:r>
                  <a:rPr lang="en-US" sz="2800">
                    <a:solidFill>
                      <a:srgbClr val="92D05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},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92D050"/>
                        </a:solidFill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92D050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92D050"/>
                          </a:solidFill>
                        </a:rPr>
                        <m:t>{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92D050"/>
                          </a:solidFill>
                        </a:rPr>
                        <m:t>{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8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8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}→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92D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92D050"/>
                        </a:solidFill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92D050"/>
                        </a:solidFill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92D050"/>
                    </a:solidFill>
                  </a:rPr>
                  <a:t>  </a:t>
                </a:r>
              </a:p>
              <a:p>
                <a:r>
                  <a:rPr lang="en-US" sz="2800"/>
                  <a:t>Yet there exists a policy which can always reach</a:t>
                </a:r>
                <a:r>
                  <a:rPr lang="en-US" sz="28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12FC69-EAF5-4DD0-ABA2-298D3CDC7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9" y="2707597"/>
                <a:ext cx="8687577" cy="3108543"/>
              </a:xfrm>
              <a:prstGeom prst="rect">
                <a:avLst/>
              </a:prstGeom>
              <a:blipFill>
                <a:blip r:embed="rId5"/>
                <a:stretch>
                  <a:fillRect l="-1404" t="-1765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4C89D68-F917-4629-8CBA-7FAD00E724AB}"/>
              </a:ext>
            </a:extLst>
          </p:cNvPr>
          <p:cNvSpPr txBox="1"/>
          <p:nvPr/>
        </p:nvSpPr>
        <p:spPr>
          <a:xfrm>
            <a:off x="99506" y="5888075"/>
            <a:ext cx="12148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“</a:t>
            </a:r>
            <a:r>
              <a:rPr lang="en-US" sz="2800" err="1"/>
              <a:t>Bisimulation</a:t>
            </a:r>
            <a:r>
              <a:rPr lang="en-US" sz="2800"/>
              <a:t>” [GDG03, LWL06]: Alias “states” with the same dynamics &amp; rewards.</a:t>
            </a:r>
          </a:p>
          <a:p>
            <a:r>
              <a:rPr lang="en-US" sz="2800"/>
              <a:t>Statistically intractable to learn. [MJTS19, Appendix B]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8B6D09-75E5-48AB-8AC4-B87235D2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D81E-B43C-D14E-AD4C-191061A08CDF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8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08"/>
    </mc:Choice>
    <mc:Fallback xmlns="">
      <p:transition spd="slow" advTm="347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21C9-3153-4E1B-8210-4FB77241A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648" y="688133"/>
                <a:ext cx="10515600" cy="24352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/>
                  <a:t>Repeatedly</a:t>
                </a:r>
              </a:p>
              <a:p>
                <a:pPr marL="0" indent="0">
                  <a:buNone/>
                </a:pPr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  See Observation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</a:t>
                </a:r>
                <a:r>
                  <a:rPr lang="en-US"/>
                  <a:t>// Trail view</a:t>
                </a:r>
                <a:endParaRPr lang="en-US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  Take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        </a:t>
                </a:r>
                <a:r>
                  <a:rPr lang="en-US"/>
                  <a:t>// Left or right at the fork.</a:t>
                </a:r>
                <a:endParaRPr lang="en-US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  See Reward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 </a:t>
                </a:r>
                <a:r>
                  <a:rPr lang="en-US"/>
                  <a:t>       // Finding the mountain peak.</a:t>
                </a:r>
                <a:endParaRPr lang="en-US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21C9-3153-4E1B-8210-4FB77241A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648" y="688133"/>
                <a:ext cx="10515600" cy="2435212"/>
              </a:xfrm>
              <a:blipFill>
                <a:blip r:embed="rId4"/>
                <a:stretch>
                  <a:fillRect l="-1217" t="-5764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DD5FEDE7-D224-4BED-89FD-553E89FA31F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5546" y="3123345"/>
              <a:ext cx="11900908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00908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34087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/>
                            <a:t>Block Markov Decision Process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61198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States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, Actions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, Initial States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, Transition Matrix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’|</m:t>
                              </m:r>
                              <m:r>
                                <a:rPr lang="en-US" sz="2800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, reward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, Horizon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, Observations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 disjoint over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DD5FEDE7-D224-4BED-89FD-553E89FA31F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5546" y="3123345"/>
              <a:ext cx="11900908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00908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/>
                            <a:t>Block Markov Decision Process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1" t="-60256" r="-205" b="-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73D405BF-B22A-42CC-B39D-088FCCDE9266}"/>
              </a:ext>
            </a:extLst>
          </p:cNvPr>
          <p:cNvSpPr txBox="1">
            <a:spLocks/>
          </p:cNvSpPr>
          <p:nvPr/>
        </p:nvSpPr>
        <p:spPr>
          <a:xfrm>
            <a:off x="1787702" y="0"/>
            <a:ext cx="8363165" cy="857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Block MDP Problem [DKJAD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6">
                <a:extLst>
                  <a:ext uri="{FF2B5EF4-FFF2-40B4-BE49-F238E27FC236}">
                    <a16:creationId xmlns:a16="http://schemas.microsoft.com/office/drawing/2014/main" id="{12F7FEBD-01E1-49F4-B6BD-F0D01624009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5546" y="4685350"/>
              <a:ext cx="11900908" cy="2018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00908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/>
                            <a:t>Assumption: Realizable supervised policy oracle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61198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For each cost</a:t>
                          </a:r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 sensitive classification</a:t>
                          </a:r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 learning problem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 a</a:t>
                          </a:r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policy class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 contains the optimal solution,</a:t>
                          </a:r>
                          <a:r>
                            <a:rPr lang="en-US" sz="2800" baseline="0">
                              <a:solidFill>
                                <a:schemeClr val="tx1"/>
                              </a:solidFill>
                            </a:rPr>
                            <a:t> and an oracle returns in unit time: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lim>
                              </m:limLow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6">
                <a:extLst>
                  <a:ext uri="{FF2B5EF4-FFF2-40B4-BE49-F238E27FC236}">
                    <a16:creationId xmlns:a16="http://schemas.microsoft.com/office/drawing/2014/main" id="{12F7FEBD-01E1-49F4-B6BD-F0D01624009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5546" y="4685350"/>
              <a:ext cx="11900908" cy="2018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00908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/>
                            <a:t>Assumption: Realizable supervised policy oracle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1500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1" t="-38057" r="-205" b="-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3223-95F3-46C5-8201-71F1FD16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D81E-B43C-D14E-AD4C-191061A08CDF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4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99"/>
    </mc:Choice>
    <mc:Fallback xmlns="">
      <p:transition spd="slow" advTm="133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D6BF-D18E-46D2-812B-2AC0CBB2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825" y="0"/>
            <a:ext cx="4161033" cy="601494"/>
          </a:xfrm>
        </p:spPr>
        <p:txBody>
          <a:bodyPr>
            <a:noAutofit/>
          </a:bodyPr>
          <a:lstStyle/>
          <a:p>
            <a:r>
              <a:rPr lang="en-US" dirty="0"/>
              <a:t>Homer [MHK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4B0C6-F6B7-4AEA-AEA1-1C5F052C49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5" y="601979"/>
                <a:ext cx="12190272" cy="62555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For each horizon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	</a:t>
                </a:r>
                <a:r>
                  <a:rPr lang="en-US" b="1"/>
                  <a:t>Explore</a:t>
                </a:r>
                <a:r>
                  <a:rPr lang="en-US"/>
                  <a:t>: Several times, for each latent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reachable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</a:t>
                </a:r>
                <a:r>
                  <a:rPr lang="en-US"/>
                  <a:t>steps,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		Use </a:t>
                </a:r>
                <a:r>
                  <a:rPr lang="en-US" i="1">
                    <a:solidFill>
                      <a:srgbClr val="0070C0"/>
                    </a:solidFill>
                  </a:rPr>
                  <a:t>homing</a:t>
                </a:r>
                <a:r>
                  <a:rPr lang="en-US"/>
                  <a:t>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/>
                  <a:t> to find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generated by latent state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		</a:t>
                </a:r>
                <a:r>
                  <a:rPr lang="en-US"/>
                  <a:t>Use random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		</a:t>
                </a:r>
                <a:r>
                  <a:rPr lang="en-US"/>
                  <a:t>Make next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	</a:t>
                </a:r>
                <a:r>
                  <a:rPr lang="en-US" b="1"/>
                  <a:t>Abstract</a:t>
                </a:r>
                <a:r>
                  <a:rPr lang="en-US"/>
                  <a:t>:  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		Learn to predict whether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/>
                  <a:t> swapped </a:t>
                </a:r>
                <a:endParaRPr lang="en-US" b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>
                    <a:solidFill>
                      <a:srgbClr val="92D050"/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	</a:t>
                </a:r>
                <a:r>
                  <a:rPr lang="en-US" b="1"/>
                  <a:t>Home</a:t>
                </a:r>
                <a:r>
                  <a:rPr lang="en-US"/>
                  <a:t>: For each value of bottleneck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		Learn homing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/>
                  <a:t> maximizing chance of</a:t>
                </a:r>
                <a:r>
                  <a:rPr lang="en-US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given homing policies</a:t>
                </a:r>
              </a:p>
              <a:p>
                <a:pPr marL="0" indent="0">
                  <a:buNone/>
                </a:pPr>
                <a:r>
                  <a:rPr lang="en-US"/>
                  <a:t>Return Homing Policies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4B0C6-F6B7-4AEA-AEA1-1C5F052C49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5" y="601979"/>
                <a:ext cx="12190272" cy="6255534"/>
              </a:xfrm>
              <a:blipFill>
                <a:blip r:embed="rId4"/>
                <a:stretch>
                  <a:fillRect l="-1000" t="-1657" b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CAC8-9B3D-4413-9853-9E6AC94A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D81E-B43C-D14E-AD4C-191061A08CDF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62DC81-10D1-492B-BDEF-2C7E107803A7}"/>
                  </a:ext>
                </a:extLst>
              </p:cNvPr>
              <p:cNvSpPr/>
              <p:nvPr/>
            </p:nvSpPr>
            <p:spPr>
              <a:xfrm>
                <a:off x="1924795" y="3514208"/>
                <a:ext cx="1227909" cy="431075"/>
              </a:xfrm>
              <a:prstGeom prst="rect">
                <a:avLst/>
              </a:prstGeom>
              <a:solidFill>
                <a:schemeClr val="bg1"/>
              </a:solidFill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62DC81-10D1-492B-BDEF-2C7E10780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95" y="3514208"/>
                <a:ext cx="1227909" cy="431075"/>
              </a:xfrm>
              <a:prstGeom prst="rect">
                <a:avLst/>
              </a:prstGeom>
              <a:blipFill>
                <a:blip r:embed="rId5"/>
                <a:stretch>
                  <a:fillRect l="-1435"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3A1B0D-A91D-4115-93C6-07F2677785A8}"/>
                  </a:ext>
                </a:extLst>
              </p:cNvPr>
              <p:cNvSpPr/>
              <p:nvPr/>
            </p:nvSpPr>
            <p:spPr>
              <a:xfrm>
                <a:off x="3682162" y="3119282"/>
                <a:ext cx="2041450" cy="533401"/>
              </a:xfrm>
              <a:prstGeom prst="rect">
                <a:avLst/>
              </a:prstGeom>
              <a:solidFill>
                <a:schemeClr val="bg1"/>
              </a:solidFill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en-US" sz="280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3A1B0D-A91D-4115-93C6-07F267778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162" y="3119282"/>
                <a:ext cx="2041450" cy="5334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3B5F9C-41B7-45C9-8997-D91EB34B36EE}"/>
                  </a:ext>
                </a:extLst>
              </p:cNvPr>
              <p:cNvSpPr/>
              <p:nvPr/>
            </p:nvSpPr>
            <p:spPr>
              <a:xfrm>
                <a:off x="3668234" y="3729745"/>
                <a:ext cx="3668231" cy="533401"/>
              </a:xfrm>
              <a:prstGeom prst="rect">
                <a:avLst/>
              </a:prstGeom>
              <a:solidFill>
                <a:schemeClr val="bg1"/>
              </a:solidFill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Uniform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3B5F9C-41B7-45C9-8997-D91EB34B3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34" y="3729745"/>
                <a:ext cx="3668231" cy="533401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E7E882-F4AC-4883-8DB2-B565D11EF8E6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152704" y="3385983"/>
            <a:ext cx="529458" cy="343763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2EA09F-660B-4DD5-9FAA-25ACAE7215FE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3152704" y="3729746"/>
            <a:ext cx="515530" cy="266700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457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202"/>
    </mc:Choice>
    <mc:Fallback xmlns="">
      <p:transition spd="slow" advTm="286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72.7|45.8|20|19.1|8|116.7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7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63.2|124.4|4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6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0.1|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42.2|54.2|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3.4|22.7|70.2|23.1|3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1319</Words>
  <Application>Microsoft Office PowerPoint</Application>
  <PresentationFormat>Widescreen</PresentationFormat>
  <Paragraphs>172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Open Sans</vt:lpstr>
      <vt:lpstr>Segoe UI</vt:lpstr>
      <vt:lpstr>Office Theme</vt:lpstr>
      <vt:lpstr>Causal Structure Discovery in Reinforcement learning</vt:lpstr>
      <vt:lpstr>What is offline reinforcement learning?</vt:lpstr>
      <vt:lpstr>How can off-policy learningevaluation be done?</vt:lpstr>
      <vt:lpstr>What is a state?</vt:lpstr>
      <vt:lpstr>How do we find minimal sufficient information to base an action on?</vt:lpstr>
      <vt:lpstr>So…. how do we at least find a lesser quantity of  sufficient information to base an action on?</vt:lpstr>
      <vt:lpstr>Some things that do not work in general</vt:lpstr>
      <vt:lpstr>PowerPoint Presentation</vt:lpstr>
      <vt:lpstr>Homer [MHKL19]</vt:lpstr>
      <vt:lpstr>Homer results</vt:lpstr>
      <vt:lpstr>Why does Homer work?</vt:lpstr>
      <vt:lpstr>What’s common in latent state decoding?</vt:lpstr>
      <vt:lpstr>2. Learning latent low rank MDP?[AKKS20]   </vt:lpstr>
      <vt:lpstr>3. Learning linear dynamics? [MFSMSKRL20]</vt:lpstr>
      <vt:lpstr>Summary</vt:lpstr>
      <vt:lpstr>Importance Weighting</vt:lpstr>
      <vt:lpstr>Bibliography, things that don’t work</vt:lpstr>
      <vt:lpstr>Bibliography, Latent States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Structure Discovery in Reinforcement learning</dc:title>
  <dc:creator>John Langford</dc:creator>
  <cp:lastModifiedBy>John Langford</cp:lastModifiedBy>
  <cp:revision>1</cp:revision>
  <dcterms:created xsi:type="dcterms:W3CDTF">2020-12-09T14:11:39Z</dcterms:created>
  <dcterms:modified xsi:type="dcterms:W3CDTF">2020-12-12T17:38:16Z</dcterms:modified>
</cp:coreProperties>
</file>